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5" r:id="rId4"/>
    <p:sldId id="266" r:id="rId5"/>
    <p:sldId id="267" r:id="rId6"/>
    <p:sldId id="268" r:id="rId7"/>
    <p:sldId id="269" r:id="rId8"/>
    <p:sldId id="270" r:id="rId9"/>
    <p:sldId id="271" r:id="rId10"/>
    <p:sldId id="281" r:id="rId11"/>
    <p:sldId id="263" r:id="rId12"/>
    <p:sldId id="280" r:id="rId13"/>
    <p:sldId id="257" r:id="rId14"/>
    <p:sldId id="258" r:id="rId15"/>
    <p:sldId id="272" r:id="rId16"/>
    <p:sldId id="273" r:id="rId17"/>
    <p:sldId id="274" r:id="rId18"/>
    <p:sldId id="275" r:id="rId19"/>
    <p:sldId id="276" r:id="rId20"/>
    <p:sldId id="260" r:id="rId21"/>
    <p:sldId id="277" r:id="rId22"/>
    <p:sldId id="278" r:id="rId23"/>
    <p:sldId id="259" r:id="rId24"/>
    <p:sldId id="279" r:id="rId25"/>
    <p:sldId id="261"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4E77-EB3A-6029-C199-119C414EF8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A6FDF17-24E3-1754-31E5-A0FE6AEB01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CA354A7-87C4-DB4F-F3BB-5A56B7DD1220}"/>
              </a:ext>
            </a:extLst>
          </p:cNvPr>
          <p:cNvSpPr>
            <a:spLocks noGrp="1"/>
          </p:cNvSpPr>
          <p:nvPr>
            <p:ph type="dt" sz="half" idx="10"/>
          </p:nvPr>
        </p:nvSpPr>
        <p:spPr/>
        <p:txBody>
          <a:bodyPr/>
          <a:lstStyle/>
          <a:p>
            <a:fld id="{C7468EAC-7A85-44DD-B510-3A1A75CDCC8E}" type="datetimeFigureOut">
              <a:rPr lang="en-IN" smtClean="0"/>
              <a:t>21-12-2023</a:t>
            </a:fld>
            <a:endParaRPr lang="en-IN"/>
          </a:p>
        </p:txBody>
      </p:sp>
      <p:sp>
        <p:nvSpPr>
          <p:cNvPr id="5" name="Footer Placeholder 4">
            <a:extLst>
              <a:ext uri="{FF2B5EF4-FFF2-40B4-BE49-F238E27FC236}">
                <a16:creationId xmlns:a16="http://schemas.microsoft.com/office/drawing/2014/main" id="{DD3CD343-E9FC-32C0-D114-7D7F1F79A12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60C91A-3B03-8F61-841C-88767189A9A7}"/>
              </a:ext>
            </a:extLst>
          </p:cNvPr>
          <p:cNvSpPr>
            <a:spLocks noGrp="1"/>
          </p:cNvSpPr>
          <p:nvPr>
            <p:ph type="sldNum" sz="quarter" idx="12"/>
          </p:nvPr>
        </p:nvSpPr>
        <p:spPr/>
        <p:txBody>
          <a:bodyPr/>
          <a:lstStyle/>
          <a:p>
            <a:fld id="{98F7FFFA-418C-4FB5-BCFA-EC903B0CC53F}" type="slidenum">
              <a:rPr lang="en-IN" smtClean="0"/>
              <a:t>‹#›</a:t>
            </a:fld>
            <a:endParaRPr lang="en-IN"/>
          </a:p>
        </p:txBody>
      </p:sp>
    </p:spTree>
    <p:extLst>
      <p:ext uri="{BB962C8B-B14F-4D97-AF65-F5344CB8AC3E}">
        <p14:creationId xmlns:p14="http://schemas.microsoft.com/office/powerpoint/2010/main" val="1482771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D2688-9B10-4B77-4DE6-BE95C91AF87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7252A4-093E-AB9A-432D-3F9E367F86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6C9D62-A019-FD3F-F6AE-4FF7F36CCEE3}"/>
              </a:ext>
            </a:extLst>
          </p:cNvPr>
          <p:cNvSpPr>
            <a:spLocks noGrp="1"/>
          </p:cNvSpPr>
          <p:nvPr>
            <p:ph type="dt" sz="half" idx="10"/>
          </p:nvPr>
        </p:nvSpPr>
        <p:spPr/>
        <p:txBody>
          <a:bodyPr/>
          <a:lstStyle/>
          <a:p>
            <a:fld id="{C7468EAC-7A85-44DD-B510-3A1A75CDCC8E}" type="datetimeFigureOut">
              <a:rPr lang="en-IN" smtClean="0"/>
              <a:t>21-12-2023</a:t>
            </a:fld>
            <a:endParaRPr lang="en-IN"/>
          </a:p>
        </p:txBody>
      </p:sp>
      <p:sp>
        <p:nvSpPr>
          <p:cNvPr id="5" name="Footer Placeholder 4">
            <a:extLst>
              <a:ext uri="{FF2B5EF4-FFF2-40B4-BE49-F238E27FC236}">
                <a16:creationId xmlns:a16="http://schemas.microsoft.com/office/drawing/2014/main" id="{855FBBDA-E486-5893-41DB-251E6940A1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6098EF-1CA2-9BFF-6C75-5513C45748F0}"/>
              </a:ext>
            </a:extLst>
          </p:cNvPr>
          <p:cNvSpPr>
            <a:spLocks noGrp="1"/>
          </p:cNvSpPr>
          <p:nvPr>
            <p:ph type="sldNum" sz="quarter" idx="12"/>
          </p:nvPr>
        </p:nvSpPr>
        <p:spPr/>
        <p:txBody>
          <a:bodyPr/>
          <a:lstStyle/>
          <a:p>
            <a:fld id="{98F7FFFA-418C-4FB5-BCFA-EC903B0CC53F}" type="slidenum">
              <a:rPr lang="en-IN" smtClean="0"/>
              <a:t>‹#›</a:t>
            </a:fld>
            <a:endParaRPr lang="en-IN"/>
          </a:p>
        </p:txBody>
      </p:sp>
    </p:spTree>
    <p:extLst>
      <p:ext uri="{BB962C8B-B14F-4D97-AF65-F5344CB8AC3E}">
        <p14:creationId xmlns:p14="http://schemas.microsoft.com/office/powerpoint/2010/main" val="2550704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C4C54-0947-8CB9-6A27-0D79CA205F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2651B1-8224-4563-8A67-116630E1C0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6F8F8C-360C-E209-3D66-58073242297B}"/>
              </a:ext>
            </a:extLst>
          </p:cNvPr>
          <p:cNvSpPr>
            <a:spLocks noGrp="1"/>
          </p:cNvSpPr>
          <p:nvPr>
            <p:ph type="dt" sz="half" idx="10"/>
          </p:nvPr>
        </p:nvSpPr>
        <p:spPr/>
        <p:txBody>
          <a:bodyPr/>
          <a:lstStyle/>
          <a:p>
            <a:fld id="{C7468EAC-7A85-44DD-B510-3A1A75CDCC8E}" type="datetimeFigureOut">
              <a:rPr lang="en-IN" smtClean="0"/>
              <a:t>21-12-2023</a:t>
            </a:fld>
            <a:endParaRPr lang="en-IN"/>
          </a:p>
        </p:txBody>
      </p:sp>
      <p:sp>
        <p:nvSpPr>
          <p:cNvPr id="5" name="Footer Placeholder 4">
            <a:extLst>
              <a:ext uri="{FF2B5EF4-FFF2-40B4-BE49-F238E27FC236}">
                <a16:creationId xmlns:a16="http://schemas.microsoft.com/office/drawing/2014/main" id="{526F7767-B9F0-AE4F-E35D-C5495EF0F3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9CC3C9-77A5-6FC5-D891-CCA5E26EC12F}"/>
              </a:ext>
            </a:extLst>
          </p:cNvPr>
          <p:cNvSpPr>
            <a:spLocks noGrp="1"/>
          </p:cNvSpPr>
          <p:nvPr>
            <p:ph type="sldNum" sz="quarter" idx="12"/>
          </p:nvPr>
        </p:nvSpPr>
        <p:spPr/>
        <p:txBody>
          <a:bodyPr/>
          <a:lstStyle/>
          <a:p>
            <a:fld id="{98F7FFFA-418C-4FB5-BCFA-EC903B0CC53F}" type="slidenum">
              <a:rPr lang="en-IN" smtClean="0"/>
              <a:t>‹#›</a:t>
            </a:fld>
            <a:endParaRPr lang="en-IN"/>
          </a:p>
        </p:txBody>
      </p:sp>
    </p:spTree>
    <p:extLst>
      <p:ext uri="{BB962C8B-B14F-4D97-AF65-F5344CB8AC3E}">
        <p14:creationId xmlns:p14="http://schemas.microsoft.com/office/powerpoint/2010/main" val="767882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D4E6-7E1E-A3CD-FB67-56D02320D62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153C75-08A3-2BE7-DF7A-6E59CA1034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FA174F-CFB4-9205-91E7-7F7A994E90AE}"/>
              </a:ext>
            </a:extLst>
          </p:cNvPr>
          <p:cNvSpPr>
            <a:spLocks noGrp="1"/>
          </p:cNvSpPr>
          <p:nvPr>
            <p:ph type="dt" sz="half" idx="10"/>
          </p:nvPr>
        </p:nvSpPr>
        <p:spPr/>
        <p:txBody>
          <a:bodyPr/>
          <a:lstStyle/>
          <a:p>
            <a:fld id="{C7468EAC-7A85-44DD-B510-3A1A75CDCC8E}" type="datetimeFigureOut">
              <a:rPr lang="en-IN" smtClean="0"/>
              <a:t>21-12-2023</a:t>
            </a:fld>
            <a:endParaRPr lang="en-IN"/>
          </a:p>
        </p:txBody>
      </p:sp>
      <p:sp>
        <p:nvSpPr>
          <p:cNvPr id="5" name="Footer Placeholder 4">
            <a:extLst>
              <a:ext uri="{FF2B5EF4-FFF2-40B4-BE49-F238E27FC236}">
                <a16:creationId xmlns:a16="http://schemas.microsoft.com/office/drawing/2014/main" id="{195161F2-4361-36F3-34BA-490A9938EC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A113B4-FE64-7AD9-7F29-958A6ED8AEEF}"/>
              </a:ext>
            </a:extLst>
          </p:cNvPr>
          <p:cNvSpPr>
            <a:spLocks noGrp="1"/>
          </p:cNvSpPr>
          <p:nvPr>
            <p:ph type="sldNum" sz="quarter" idx="12"/>
          </p:nvPr>
        </p:nvSpPr>
        <p:spPr/>
        <p:txBody>
          <a:bodyPr/>
          <a:lstStyle/>
          <a:p>
            <a:fld id="{98F7FFFA-418C-4FB5-BCFA-EC903B0CC53F}" type="slidenum">
              <a:rPr lang="en-IN" smtClean="0"/>
              <a:t>‹#›</a:t>
            </a:fld>
            <a:endParaRPr lang="en-IN"/>
          </a:p>
        </p:txBody>
      </p:sp>
    </p:spTree>
    <p:extLst>
      <p:ext uri="{BB962C8B-B14F-4D97-AF65-F5344CB8AC3E}">
        <p14:creationId xmlns:p14="http://schemas.microsoft.com/office/powerpoint/2010/main" val="2300540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041F4-77DA-1C20-4A17-9E5B369C24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8FC9B84-E9FB-42F6-0439-DDD5E6D37F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55D7F8-C03F-AF4E-CC82-F853119A3A1C}"/>
              </a:ext>
            </a:extLst>
          </p:cNvPr>
          <p:cNvSpPr>
            <a:spLocks noGrp="1"/>
          </p:cNvSpPr>
          <p:nvPr>
            <p:ph type="dt" sz="half" idx="10"/>
          </p:nvPr>
        </p:nvSpPr>
        <p:spPr/>
        <p:txBody>
          <a:bodyPr/>
          <a:lstStyle/>
          <a:p>
            <a:fld id="{C7468EAC-7A85-44DD-B510-3A1A75CDCC8E}" type="datetimeFigureOut">
              <a:rPr lang="en-IN" smtClean="0"/>
              <a:t>21-12-2023</a:t>
            </a:fld>
            <a:endParaRPr lang="en-IN"/>
          </a:p>
        </p:txBody>
      </p:sp>
      <p:sp>
        <p:nvSpPr>
          <p:cNvPr id="5" name="Footer Placeholder 4">
            <a:extLst>
              <a:ext uri="{FF2B5EF4-FFF2-40B4-BE49-F238E27FC236}">
                <a16:creationId xmlns:a16="http://schemas.microsoft.com/office/drawing/2014/main" id="{7DDEC496-CB5F-63CD-49DE-1F6AA7B66E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34F5E6-B9DB-9F71-28C2-9611FB8B587D}"/>
              </a:ext>
            </a:extLst>
          </p:cNvPr>
          <p:cNvSpPr>
            <a:spLocks noGrp="1"/>
          </p:cNvSpPr>
          <p:nvPr>
            <p:ph type="sldNum" sz="quarter" idx="12"/>
          </p:nvPr>
        </p:nvSpPr>
        <p:spPr/>
        <p:txBody>
          <a:bodyPr/>
          <a:lstStyle/>
          <a:p>
            <a:fld id="{98F7FFFA-418C-4FB5-BCFA-EC903B0CC53F}" type="slidenum">
              <a:rPr lang="en-IN" smtClean="0"/>
              <a:t>‹#›</a:t>
            </a:fld>
            <a:endParaRPr lang="en-IN"/>
          </a:p>
        </p:txBody>
      </p:sp>
    </p:spTree>
    <p:extLst>
      <p:ext uri="{BB962C8B-B14F-4D97-AF65-F5344CB8AC3E}">
        <p14:creationId xmlns:p14="http://schemas.microsoft.com/office/powerpoint/2010/main" val="3574109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97F99-DBA3-7824-BAD8-48CE499679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8C0CAD-8AD0-3328-9A0A-4EB865D32E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32D922-F655-3B70-0C7E-3BDAEFFD44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88B4FB0-045C-03C3-90CB-65DE6567F4EA}"/>
              </a:ext>
            </a:extLst>
          </p:cNvPr>
          <p:cNvSpPr>
            <a:spLocks noGrp="1"/>
          </p:cNvSpPr>
          <p:nvPr>
            <p:ph type="dt" sz="half" idx="10"/>
          </p:nvPr>
        </p:nvSpPr>
        <p:spPr/>
        <p:txBody>
          <a:bodyPr/>
          <a:lstStyle/>
          <a:p>
            <a:fld id="{C7468EAC-7A85-44DD-B510-3A1A75CDCC8E}" type="datetimeFigureOut">
              <a:rPr lang="en-IN" smtClean="0"/>
              <a:t>21-12-2023</a:t>
            </a:fld>
            <a:endParaRPr lang="en-IN"/>
          </a:p>
        </p:txBody>
      </p:sp>
      <p:sp>
        <p:nvSpPr>
          <p:cNvPr id="6" name="Footer Placeholder 5">
            <a:extLst>
              <a:ext uri="{FF2B5EF4-FFF2-40B4-BE49-F238E27FC236}">
                <a16:creationId xmlns:a16="http://schemas.microsoft.com/office/drawing/2014/main" id="{32D7AB35-F754-B516-9D0F-B909E2DDC87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6F15A8-8301-44A3-27F4-1AF22658D7BF}"/>
              </a:ext>
            </a:extLst>
          </p:cNvPr>
          <p:cNvSpPr>
            <a:spLocks noGrp="1"/>
          </p:cNvSpPr>
          <p:nvPr>
            <p:ph type="sldNum" sz="quarter" idx="12"/>
          </p:nvPr>
        </p:nvSpPr>
        <p:spPr/>
        <p:txBody>
          <a:bodyPr/>
          <a:lstStyle/>
          <a:p>
            <a:fld id="{98F7FFFA-418C-4FB5-BCFA-EC903B0CC53F}" type="slidenum">
              <a:rPr lang="en-IN" smtClean="0"/>
              <a:t>‹#›</a:t>
            </a:fld>
            <a:endParaRPr lang="en-IN"/>
          </a:p>
        </p:txBody>
      </p:sp>
    </p:spTree>
    <p:extLst>
      <p:ext uri="{BB962C8B-B14F-4D97-AF65-F5344CB8AC3E}">
        <p14:creationId xmlns:p14="http://schemas.microsoft.com/office/powerpoint/2010/main" val="263730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4CE1-5F64-C88E-D2AF-1864B02546E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1AA9615-6EF6-E56F-946E-7B108F208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388149-92A6-B7EA-D56C-D16DEE8815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43AD1C-6F1A-2D59-582D-080F696C86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5B1CAE-5893-5C3C-73CD-7E386B32B0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FC8A7C-02AE-4D51-5391-5FFA8EC3057C}"/>
              </a:ext>
            </a:extLst>
          </p:cNvPr>
          <p:cNvSpPr>
            <a:spLocks noGrp="1"/>
          </p:cNvSpPr>
          <p:nvPr>
            <p:ph type="dt" sz="half" idx="10"/>
          </p:nvPr>
        </p:nvSpPr>
        <p:spPr/>
        <p:txBody>
          <a:bodyPr/>
          <a:lstStyle/>
          <a:p>
            <a:fld id="{C7468EAC-7A85-44DD-B510-3A1A75CDCC8E}" type="datetimeFigureOut">
              <a:rPr lang="en-IN" smtClean="0"/>
              <a:t>21-12-2023</a:t>
            </a:fld>
            <a:endParaRPr lang="en-IN"/>
          </a:p>
        </p:txBody>
      </p:sp>
      <p:sp>
        <p:nvSpPr>
          <p:cNvPr id="8" name="Footer Placeholder 7">
            <a:extLst>
              <a:ext uri="{FF2B5EF4-FFF2-40B4-BE49-F238E27FC236}">
                <a16:creationId xmlns:a16="http://schemas.microsoft.com/office/drawing/2014/main" id="{EA05DCF7-1429-F4EA-DE62-20C26FD6221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FED56C04-9355-CAB1-BA8D-0E84FAB15F60}"/>
              </a:ext>
            </a:extLst>
          </p:cNvPr>
          <p:cNvSpPr>
            <a:spLocks noGrp="1"/>
          </p:cNvSpPr>
          <p:nvPr>
            <p:ph type="sldNum" sz="quarter" idx="12"/>
          </p:nvPr>
        </p:nvSpPr>
        <p:spPr/>
        <p:txBody>
          <a:bodyPr/>
          <a:lstStyle/>
          <a:p>
            <a:fld id="{98F7FFFA-418C-4FB5-BCFA-EC903B0CC53F}" type="slidenum">
              <a:rPr lang="en-IN" smtClean="0"/>
              <a:t>‹#›</a:t>
            </a:fld>
            <a:endParaRPr lang="en-IN"/>
          </a:p>
        </p:txBody>
      </p:sp>
    </p:spTree>
    <p:extLst>
      <p:ext uri="{BB962C8B-B14F-4D97-AF65-F5344CB8AC3E}">
        <p14:creationId xmlns:p14="http://schemas.microsoft.com/office/powerpoint/2010/main" val="181884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E4DDC-2343-F826-00E8-979036B707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8B3E2C9-07E5-F878-B153-00CF93D33EF7}"/>
              </a:ext>
            </a:extLst>
          </p:cNvPr>
          <p:cNvSpPr>
            <a:spLocks noGrp="1"/>
          </p:cNvSpPr>
          <p:nvPr>
            <p:ph type="dt" sz="half" idx="10"/>
          </p:nvPr>
        </p:nvSpPr>
        <p:spPr/>
        <p:txBody>
          <a:bodyPr/>
          <a:lstStyle/>
          <a:p>
            <a:fld id="{C7468EAC-7A85-44DD-B510-3A1A75CDCC8E}" type="datetimeFigureOut">
              <a:rPr lang="en-IN" smtClean="0"/>
              <a:t>21-12-2023</a:t>
            </a:fld>
            <a:endParaRPr lang="en-IN"/>
          </a:p>
        </p:txBody>
      </p:sp>
      <p:sp>
        <p:nvSpPr>
          <p:cNvPr id="4" name="Footer Placeholder 3">
            <a:extLst>
              <a:ext uri="{FF2B5EF4-FFF2-40B4-BE49-F238E27FC236}">
                <a16:creationId xmlns:a16="http://schemas.microsoft.com/office/drawing/2014/main" id="{253BC879-EB06-3815-A839-0498095E359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4B332F1-063C-ABF6-FD72-071B7C9D8D0E}"/>
              </a:ext>
            </a:extLst>
          </p:cNvPr>
          <p:cNvSpPr>
            <a:spLocks noGrp="1"/>
          </p:cNvSpPr>
          <p:nvPr>
            <p:ph type="sldNum" sz="quarter" idx="12"/>
          </p:nvPr>
        </p:nvSpPr>
        <p:spPr/>
        <p:txBody>
          <a:bodyPr/>
          <a:lstStyle/>
          <a:p>
            <a:fld id="{98F7FFFA-418C-4FB5-BCFA-EC903B0CC53F}" type="slidenum">
              <a:rPr lang="en-IN" smtClean="0"/>
              <a:t>‹#›</a:t>
            </a:fld>
            <a:endParaRPr lang="en-IN"/>
          </a:p>
        </p:txBody>
      </p:sp>
    </p:spTree>
    <p:extLst>
      <p:ext uri="{BB962C8B-B14F-4D97-AF65-F5344CB8AC3E}">
        <p14:creationId xmlns:p14="http://schemas.microsoft.com/office/powerpoint/2010/main" val="1450861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20A8FC-01D2-63B0-0B90-39E202B3990F}"/>
              </a:ext>
            </a:extLst>
          </p:cNvPr>
          <p:cNvSpPr>
            <a:spLocks noGrp="1"/>
          </p:cNvSpPr>
          <p:nvPr>
            <p:ph type="dt" sz="half" idx="10"/>
          </p:nvPr>
        </p:nvSpPr>
        <p:spPr/>
        <p:txBody>
          <a:bodyPr/>
          <a:lstStyle/>
          <a:p>
            <a:fld id="{C7468EAC-7A85-44DD-B510-3A1A75CDCC8E}" type="datetimeFigureOut">
              <a:rPr lang="en-IN" smtClean="0"/>
              <a:t>21-12-2023</a:t>
            </a:fld>
            <a:endParaRPr lang="en-IN"/>
          </a:p>
        </p:txBody>
      </p:sp>
      <p:sp>
        <p:nvSpPr>
          <p:cNvPr id="3" name="Footer Placeholder 2">
            <a:extLst>
              <a:ext uri="{FF2B5EF4-FFF2-40B4-BE49-F238E27FC236}">
                <a16:creationId xmlns:a16="http://schemas.microsoft.com/office/drawing/2014/main" id="{2772DE44-B1E6-465C-D436-13AD49B8F51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10012E1-D592-B981-B7BD-7095D6FEA30A}"/>
              </a:ext>
            </a:extLst>
          </p:cNvPr>
          <p:cNvSpPr>
            <a:spLocks noGrp="1"/>
          </p:cNvSpPr>
          <p:nvPr>
            <p:ph type="sldNum" sz="quarter" idx="12"/>
          </p:nvPr>
        </p:nvSpPr>
        <p:spPr/>
        <p:txBody>
          <a:bodyPr/>
          <a:lstStyle/>
          <a:p>
            <a:fld id="{98F7FFFA-418C-4FB5-BCFA-EC903B0CC53F}" type="slidenum">
              <a:rPr lang="en-IN" smtClean="0"/>
              <a:t>‹#›</a:t>
            </a:fld>
            <a:endParaRPr lang="en-IN"/>
          </a:p>
        </p:txBody>
      </p:sp>
    </p:spTree>
    <p:extLst>
      <p:ext uri="{BB962C8B-B14F-4D97-AF65-F5344CB8AC3E}">
        <p14:creationId xmlns:p14="http://schemas.microsoft.com/office/powerpoint/2010/main" val="3875817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0758D-35E6-F1D3-86E7-38EAF8B206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5EBA18E-5F7C-8EF5-FEA4-169873B855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37C30D-E3E8-C7E4-0FAB-C55B65DAD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9EEE82-E081-D089-86DA-BA40E39B645D}"/>
              </a:ext>
            </a:extLst>
          </p:cNvPr>
          <p:cNvSpPr>
            <a:spLocks noGrp="1"/>
          </p:cNvSpPr>
          <p:nvPr>
            <p:ph type="dt" sz="half" idx="10"/>
          </p:nvPr>
        </p:nvSpPr>
        <p:spPr/>
        <p:txBody>
          <a:bodyPr/>
          <a:lstStyle/>
          <a:p>
            <a:fld id="{C7468EAC-7A85-44DD-B510-3A1A75CDCC8E}" type="datetimeFigureOut">
              <a:rPr lang="en-IN" smtClean="0"/>
              <a:t>21-12-2023</a:t>
            </a:fld>
            <a:endParaRPr lang="en-IN"/>
          </a:p>
        </p:txBody>
      </p:sp>
      <p:sp>
        <p:nvSpPr>
          <p:cNvPr id="6" name="Footer Placeholder 5">
            <a:extLst>
              <a:ext uri="{FF2B5EF4-FFF2-40B4-BE49-F238E27FC236}">
                <a16:creationId xmlns:a16="http://schemas.microsoft.com/office/drawing/2014/main" id="{3CC9BDC8-08FD-8385-2E1A-F3FD2C61B7A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6991B1-A220-13B0-90AA-83D124BF2766}"/>
              </a:ext>
            </a:extLst>
          </p:cNvPr>
          <p:cNvSpPr>
            <a:spLocks noGrp="1"/>
          </p:cNvSpPr>
          <p:nvPr>
            <p:ph type="sldNum" sz="quarter" idx="12"/>
          </p:nvPr>
        </p:nvSpPr>
        <p:spPr/>
        <p:txBody>
          <a:bodyPr/>
          <a:lstStyle/>
          <a:p>
            <a:fld id="{98F7FFFA-418C-4FB5-BCFA-EC903B0CC53F}" type="slidenum">
              <a:rPr lang="en-IN" smtClean="0"/>
              <a:t>‹#›</a:t>
            </a:fld>
            <a:endParaRPr lang="en-IN"/>
          </a:p>
        </p:txBody>
      </p:sp>
    </p:spTree>
    <p:extLst>
      <p:ext uri="{BB962C8B-B14F-4D97-AF65-F5344CB8AC3E}">
        <p14:creationId xmlns:p14="http://schemas.microsoft.com/office/powerpoint/2010/main" val="1777201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A5F4-FD40-16E5-80E0-A2DB313609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D8CA8EA-4880-CEB5-CB46-FDC55759EF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7F16834-2947-F545-17B4-BEEA62B07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FC8075-622D-46ED-8330-EB82871688CF}"/>
              </a:ext>
            </a:extLst>
          </p:cNvPr>
          <p:cNvSpPr>
            <a:spLocks noGrp="1"/>
          </p:cNvSpPr>
          <p:nvPr>
            <p:ph type="dt" sz="half" idx="10"/>
          </p:nvPr>
        </p:nvSpPr>
        <p:spPr/>
        <p:txBody>
          <a:bodyPr/>
          <a:lstStyle/>
          <a:p>
            <a:fld id="{C7468EAC-7A85-44DD-B510-3A1A75CDCC8E}" type="datetimeFigureOut">
              <a:rPr lang="en-IN" smtClean="0"/>
              <a:t>21-12-2023</a:t>
            </a:fld>
            <a:endParaRPr lang="en-IN"/>
          </a:p>
        </p:txBody>
      </p:sp>
      <p:sp>
        <p:nvSpPr>
          <p:cNvPr id="6" name="Footer Placeholder 5">
            <a:extLst>
              <a:ext uri="{FF2B5EF4-FFF2-40B4-BE49-F238E27FC236}">
                <a16:creationId xmlns:a16="http://schemas.microsoft.com/office/drawing/2014/main" id="{E18E4FAC-1E76-08CF-ED59-C3522F20E6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7A70748-4099-4390-9730-F6967C384F3C}"/>
              </a:ext>
            </a:extLst>
          </p:cNvPr>
          <p:cNvSpPr>
            <a:spLocks noGrp="1"/>
          </p:cNvSpPr>
          <p:nvPr>
            <p:ph type="sldNum" sz="quarter" idx="12"/>
          </p:nvPr>
        </p:nvSpPr>
        <p:spPr/>
        <p:txBody>
          <a:bodyPr/>
          <a:lstStyle/>
          <a:p>
            <a:fld id="{98F7FFFA-418C-4FB5-BCFA-EC903B0CC53F}" type="slidenum">
              <a:rPr lang="en-IN" smtClean="0"/>
              <a:t>‹#›</a:t>
            </a:fld>
            <a:endParaRPr lang="en-IN"/>
          </a:p>
        </p:txBody>
      </p:sp>
    </p:spTree>
    <p:extLst>
      <p:ext uri="{BB962C8B-B14F-4D97-AF65-F5344CB8AC3E}">
        <p14:creationId xmlns:p14="http://schemas.microsoft.com/office/powerpoint/2010/main" val="3243316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6DAC15-04A5-A184-8223-75A8E42D4F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C3B84E-E00D-0CDB-0157-999881D0AA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00D024-3986-5C08-EA27-59A1FC65B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468EAC-7A85-44DD-B510-3A1A75CDCC8E}" type="datetimeFigureOut">
              <a:rPr lang="en-IN" smtClean="0"/>
              <a:t>21-12-2023</a:t>
            </a:fld>
            <a:endParaRPr lang="en-IN"/>
          </a:p>
        </p:txBody>
      </p:sp>
      <p:sp>
        <p:nvSpPr>
          <p:cNvPr id="5" name="Footer Placeholder 4">
            <a:extLst>
              <a:ext uri="{FF2B5EF4-FFF2-40B4-BE49-F238E27FC236}">
                <a16:creationId xmlns:a16="http://schemas.microsoft.com/office/drawing/2014/main" id="{4D626B43-1E47-84FC-A57E-FA5B4BC5D7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CAA93C8E-03DC-1913-3689-88D7D5CE1F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8F7FFFA-418C-4FB5-BCFA-EC903B0CC53F}" type="slidenum">
              <a:rPr lang="en-IN" smtClean="0"/>
              <a:t>‹#›</a:t>
            </a:fld>
            <a:endParaRPr lang="en-IN"/>
          </a:p>
        </p:txBody>
      </p:sp>
    </p:spTree>
    <p:extLst>
      <p:ext uri="{BB962C8B-B14F-4D97-AF65-F5344CB8AC3E}">
        <p14:creationId xmlns:p14="http://schemas.microsoft.com/office/powerpoint/2010/main" val="3281457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4154-48C9-F12B-A2BD-227865C4C87A}"/>
              </a:ext>
            </a:extLst>
          </p:cNvPr>
          <p:cNvSpPr>
            <a:spLocks noGrp="1"/>
          </p:cNvSpPr>
          <p:nvPr>
            <p:ph type="ctrTitle"/>
          </p:nvPr>
        </p:nvSpPr>
        <p:spPr/>
        <p:txBody>
          <a:bodyPr/>
          <a:lstStyle/>
          <a:p>
            <a:r>
              <a:rPr lang="en-US" dirty="0"/>
              <a:t>IS601-WEB SYSTEMS DEVELOPMENT</a:t>
            </a:r>
            <a:endParaRPr lang="en-IN" dirty="0"/>
          </a:p>
        </p:txBody>
      </p:sp>
      <p:sp>
        <p:nvSpPr>
          <p:cNvPr id="3" name="Subtitle 2">
            <a:extLst>
              <a:ext uri="{FF2B5EF4-FFF2-40B4-BE49-F238E27FC236}">
                <a16:creationId xmlns:a16="http://schemas.microsoft.com/office/drawing/2014/main" id="{B8924C45-0BF3-8F5F-3BD3-00071DC1585E}"/>
              </a:ext>
            </a:extLst>
          </p:cNvPr>
          <p:cNvSpPr>
            <a:spLocks noGrp="1"/>
          </p:cNvSpPr>
          <p:nvPr>
            <p:ph type="subTitle" idx="1"/>
          </p:nvPr>
        </p:nvSpPr>
        <p:spPr/>
        <p:txBody>
          <a:bodyPr/>
          <a:lstStyle/>
          <a:p>
            <a:r>
              <a:rPr lang="en-US" dirty="0"/>
              <a:t>FINAL PROJECT</a:t>
            </a:r>
          </a:p>
          <a:p>
            <a:r>
              <a:rPr lang="en-US" dirty="0"/>
              <a:t>MANIKANTA VARUN THUNGA(mt638)</a:t>
            </a:r>
          </a:p>
          <a:p>
            <a:r>
              <a:rPr lang="en-US" dirty="0"/>
              <a:t>SAHITHI PENDYALA(sp3322)</a:t>
            </a:r>
          </a:p>
        </p:txBody>
      </p:sp>
    </p:spTree>
    <p:extLst>
      <p:ext uri="{BB962C8B-B14F-4D97-AF65-F5344CB8AC3E}">
        <p14:creationId xmlns:p14="http://schemas.microsoft.com/office/powerpoint/2010/main" val="4222475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4990E-C46B-C659-932B-C03A2A110E8F}"/>
              </a:ext>
            </a:extLst>
          </p:cNvPr>
          <p:cNvSpPr>
            <a:spLocks noGrp="1"/>
          </p:cNvSpPr>
          <p:nvPr>
            <p:ph type="title"/>
          </p:nvPr>
        </p:nvSpPr>
        <p:spPr/>
        <p:txBody>
          <a:bodyPr/>
          <a:lstStyle/>
          <a:p>
            <a:r>
              <a:rPr lang="en-US" dirty="0"/>
              <a:t>FIGMA DESIGN A MODEL</a:t>
            </a:r>
            <a:endParaRPr lang="en-IN" dirty="0"/>
          </a:p>
        </p:txBody>
      </p:sp>
      <p:pic>
        <p:nvPicPr>
          <p:cNvPr id="5" name="Content Placeholder 4">
            <a:extLst>
              <a:ext uri="{FF2B5EF4-FFF2-40B4-BE49-F238E27FC236}">
                <a16:creationId xmlns:a16="http://schemas.microsoft.com/office/drawing/2014/main" id="{9D2B8949-37D8-F169-9429-935C1BBBD476}"/>
              </a:ext>
            </a:extLst>
          </p:cNvPr>
          <p:cNvPicPr>
            <a:picLocks noGrp="1" noChangeAspect="1"/>
          </p:cNvPicPr>
          <p:nvPr>
            <p:ph idx="1"/>
          </p:nvPr>
        </p:nvPicPr>
        <p:blipFill>
          <a:blip r:embed="rId2"/>
          <a:stretch>
            <a:fillRect/>
          </a:stretch>
        </p:blipFill>
        <p:spPr>
          <a:xfrm>
            <a:off x="838200" y="1569593"/>
            <a:ext cx="2896694" cy="4351338"/>
          </a:xfrm>
        </p:spPr>
      </p:pic>
      <p:pic>
        <p:nvPicPr>
          <p:cNvPr id="7" name="Picture 6">
            <a:extLst>
              <a:ext uri="{FF2B5EF4-FFF2-40B4-BE49-F238E27FC236}">
                <a16:creationId xmlns:a16="http://schemas.microsoft.com/office/drawing/2014/main" id="{456178AD-DF70-B50B-66AD-6122FDD19EF8}"/>
              </a:ext>
            </a:extLst>
          </p:cNvPr>
          <p:cNvPicPr>
            <a:picLocks noChangeAspect="1"/>
          </p:cNvPicPr>
          <p:nvPr/>
        </p:nvPicPr>
        <p:blipFill>
          <a:blip r:embed="rId3"/>
          <a:stretch>
            <a:fillRect/>
          </a:stretch>
        </p:blipFill>
        <p:spPr>
          <a:xfrm>
            <a:off x="4358489" y="1569593"/>
            <a:ext cx="3475021" cy="4328535"/>
          </a:xfrm>
          <a:prstGeom prst="rect">
            <a:avLst/>
          </a:prstGeom>
        </p:spPr>
      </p:pic>
      <p:pic>
        <p:nvPicPr>
          <p:cNvPr id="9" name="Picture 8">
            <a:extLst>
              <a:ext uri="{FF2B5EF4-FFF2-40B4-BE49-F238E27FC236}">
                <a16:creationId xmlns:a16="http://schemas.microsoft.com/office/drawing/2014/main" id="{24CAAB2E-0F14-E6AC-199D-1E03C0419D27}"/>
              </a:ext>
            </a:extLst>
          </p:cNvPr>
          <p:cNvPicPr>
            <a:picLocks noChangeAspect="1"/>
          </p:cNvPicPr>
          <p:nvPr/>
        </p:nvPicPr>
        <p:blipFill>
          <a:blip r:embed="rId4"/>
          <a:stretch>
            <a:fillRect/>
          </a:stretch>
        </p:blipFill>
        <p:spPr>
          <a:xfrm>
            <a:off x="8457106" y="1569593"/>
            <a:ext cx="2896694" cy="2197735"/>
          </a:xfrm>
          <a:prstGeom prst="rect">
            <a:avLst/>
          </a:prstGeom>
        </p:spPr>
      </p:pic>
    </p:spTree>
    <p:extLst>
      <p:ext uri="{BB962C8B-B14F-4D97-AF65-F5344CB8AC3E}">
        <p14:creationId xmlns:p14="http://schemas.microsoft.com/office/powerpoint/2010/main" val="2187230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137C-1632-2627-A261-BA1582ED0A51}"/>
              </a:ext>
            </a:extLst>
          </p:cNvPr>
          <p:cNvSpPr>
            <a:spLocks noGrp="1"/>
          </p:cNvSpPr>
          <p:nvPr>
            <p:ph type="title"/>
          </p:nvPr>
        </p:nvSpPr>
        <p:spPr/>
        <p:txBody>
          <a:bodyPr/>
          <a:lstStyle/>
          <a:p>
            <a:r>
              <a:rPr lang="en-US" dirty="0"/>
              <a:t>FIGMA DESIGN B MODEL</a:t>
            </a:r>
            <a:endParaRPr lang="en-IN" dirty="0"/>
          </a:p>
        </p:txBody>
      </p:sp>
      <p:pic>
        <p:nvPicPr>
          <p:cNvPr id="9" name="Content Placeholder 8">
            <a:extLst>
              <a:ext uri="{FF2B5EF4-FFF2-40B4-BE49-F238E27FC236}">
                <a16:creationId xmlns:a16="http://schemas.microsoft.com/office/drawing/2014/main" id="{0BD680D4-D4D7-B006-D26B-A5FD3B1B5BEC}"/>
              </a:ext>
            </a:extLst>
          </p:cNvPr>
          <p:cNvPicPr>
            <a:picLocks noGrp="1" noChangeAspect="1"/>
          </p:cNvPicPr>
          <p:nvPr>
            <p:ph idx="1"/>
          </p:nvPr>
        </p:nvPicPr>
        <p:blipFill>
          <a:blip r:embed="rId2"/>
          <a:stretch>
            <a:fillRect/>
          </a:stretch>
        </p:blipFill>
        <p:spPr>
          <a:xfrm>
            <a:off x="838200" y="1374521"/>
            <a:ext cx="2924192" cy="4351338"/>
          </a:xfrm>
        </p:spPr>
      </p:pic>
      <p:pic>
        <p:nvPicPr>
          <p:cNvPr id="11" name="Picture 10">
            <a:extLst>
              <a:ext uri="{FF2B5EF4-FFF2-40B4-BE49-F238E27FC236}">
                <a16:creationId xmlns:a16="http://schemas.microsoft.com/office/drawing/2014/main" id="{38C81771-5F03-7862-F264-FCFC272718CB}"/>
              </a:ext>
            </a:extLst>
          </p:cNvPr>
          <p:cNvPicPr>
            <a:picLocks noChangeAspect="1"/>
          </p:cNvPicPr>
          <p:nvPr/>
        </p:nvPicPr>
        <p:blipFill>
          <a:blip r:embed="rId3"/>
          <a:stretch>
            <a:fillRect/>
          </a:stretch>
        </p:blipFill>
        <p:spPr>
          <a:xfrm>
            <a:off x="4462272" y="1374522"/>
            <a:ext cx="3669792" cy="4351338"/>
          </a:xfrm>
          <a:prstGeom prst="rect">
            <a:avLst/>
          </a:prstGeom>
        </p:spPr>
      </p:pic>
      <p:pic>
        <p:nvPicPr>
          <p:cNvPr id="13" name="Picture 12">
            <a:extLst>
              <a:ext uri="{FF2B5EF4-FFF2-40B4-BE49-F238E27FC236}">
                <a16:creationId xmlns:a16="http://schemas.microsoft.com/office/drawing/2014/main" id="{3886B708-FAE1-D6F8-C957-9423E952D8D2}"/>
              </a:ext>
            </a:extLst>
          </p:cNvPr>
          <p:cNvPicPr>
            <a:picLocks noChangeAspect="1"/>
          </p:cNvPicPr>
          <p:nvPr/>
        </p:nvPicPr>
        <p:blipFill>
          <a:blip r:embed="rId4"/>
          <a:stretch>
            <a:fillRect/>
          </a:stretch>
        </p:blipFill>
        <p:spPr>
          <a:xfrm>
            <a:off x="8417418" y="3485448"/>
            <a:ext cx="3490740" cy="2240411"/>
          </a:xfrm>
          <a:prstGeom prst="rect">
            <a:avLst/>
          </a:prstGeom>
        </p:spPr>
      </p:pic>
      <p:pic>
        <p:nvPicPr>
          <p:cNvPr id="15" name="Picture 14">
            <a:extLst>
              <a:ext uri="{FF2B5EF4-FFF2-40B4-BE49-F238E27FC236}">
                <a16:creationId xmlns:a16="http://schemas.microsoft.com/office/drawing/2014/main" id="{377DC734-A406-C035-D3D6-E12E75DF1A8A}"/>
              </a:ext>
            </a:extLst>
          </p:cNvPr>
          <p:cNvPicPr>
            <a:picLocks noChangeAspect="1"/>
          </p:cNvPicPr>
          <p:nvPr/>
        </p:nvPicPr>
        <p:blipFill>
          <a:blip r:embed="rId5"/>
          <a:stretch>
            <a:fillRect/>
          </a:stretch>
        </p:blipFill>
        <p:spPr>
          <a:xfrm>
            <a:off x="8429609" y="1374521"/>
            <a:ext cx="3478549" cy="2110927"/>
          </a:xfrm>
          <a:prstGeom prst="rect">
            <a:avLst/>
          </a:prstGeom>
        </p:spPr>
      </p:pic>
    </p:spTree>
    <p:extLst>
      <p:ext uri="{BB962C8B-B14F-4D97-AF65-F5344CB8AC3E}">
        <p14:creationId xmlns:p14="http://schemas.microsoft.com/office/powerpoint/2010/main" val="142220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F683-FC80-AE79-D13C-A8CDB5870EF8}"/>
              </a:ext>
            </a:extLst>
          </p:cNvPr>
          <p:cNvSpPr>
            <a:spLocks noGrp="1"/>
          </p:cNvSpPr>
          <p:nvPr>
            <p:ph type="title"/>
          </p:nvPr>
        </p:nvSpPr>
        <p:spPr/>
        <p:txBody>
          <a:bodyPr/>
          <a:lstStyle/>
          <a:p>
            <a:r>
              <a:rPr lang="en-US" dirty="0"/>
              <a:t>FINAL FIGMA DESIGN</a:t>
            </a:r>
            <a:endParaRPr lang="en-IN" dirty="0"/>
          </a:p>
        </p:txBody>
      </p:sp>
      <p:pic>
        <p:nvPicPr>
          <p:cNvPr id="5" name="Content Placeholder 4">
            <a:extLst>
              <a:ext uri="{FF2B5EF4-FFF2-40B4-BE49-F238E27FC236}">
                <a16:creationId xmlns:a16="http://schemas.microsoft.com/office/drawing/2014/main" id="{6457257C-EE98-899C-21FF-2F404158D701}"/>
              </a:ext>
            </a:extLst>
          </p:cNvPr>
          <p:cNvPicPr>
            <a:picLocks noGrp="1" noChangeAspect="1"/>
          </p:cNvPicPr>
          <p:nvPr>
            <p:ph idx="1"/>
          </p:nvPr>
        </p:nvPicPr>
        <p:blipFill>
          <a:blip r:embed="rId2"/>
          <a:stretch>
            <a:fillRect/>
          </a:stretch>
        </p:blipFill>
        <p:spPr>
          <a:xfrm>
            <a:off x="838200" y="1690687"/>
            <a:ext cx="2874690" cy="4942799"/>
          </a:xfrm>
        </p:spPr>
      </p:pic>
      <p:pic>
        <p:nvPicPr>
          <p:cNvPr id="7" name="Picture 6">
            <a:extLst>
              <a:ext uri="{FF2B5EF4-FFF2-40B4-BE49-F238E27FC236}">
                <a16:creationId xmlns:a16="http://schemas.microsoft.com/office/drawing/2014/main" id="{FCD59551-0D6B-75AF-1BA0-2EA162CA6CC3}"/>
              </a:ext>
            </a:extLst>
          </p:cNvPr>
          <p:cNvPicPr>
            <a:picLocks noChangeAspect="1"/>
          </p:cNvPicPr>
          <p:nvPr/>
        </p:nvPicPr>
        <p:blipFill>
          <a:blip r:embed="rId3"/>
          <a:stretch>
            <a:fillRect/>
          </a:stretch>
        </p:blipFill>
        <p:spPr>
          <a:xfrm>
            <a:off x="4602350" y="1690688"/>
            <a:ext cx="2987299" cy="4942799"/>
          </a:xfrm>
          <a:prstGeom prst="rect">
            <a:avLst/>
          </a:prstGeom>
        </p:spPr>
      </p:pic>
      <p:pic>
        <p:nvPicPr>
          <p:cNvPr id="9" name="Picture 8">
            <a:extLst>
              <a:ext uri="{FF2B5EF4-FFF2-40B4-BE49-F238E27FC236}">
                <a16:creationId xmlns:a16="http://schemas.microsoft.com/office/drawing/2014/main" id="{B433C9A4-4561-02E3-10E5-9DB71666E8ED}"/>
              </a:ext>
            </a:extLst>
          </p:cNvPr>
          <p:cNvPicPr>
            <a:picLocks noChangeAspect="1"/>
          </p:cNvPicPr>
          <p:nvPr/>
        </p:nvPicPr>
        <p:blipFill>
          <a:blip r:embed="rId4"/>
          <a:stretch>
            <a:fillRect/>
          </a:stretch>
        </p:blipFill>
        <p:spPr>
          <a:xfrm>
            <a:off x="8442708" y="1690687"/>
            <a:ext cx="2911092" cy="2381441"/>
          </a:xfrm>
          <a:prstGeom prst="rect">
            <a:avLst/>
          </a:prstGeom>
        </p:spPr>
      </p:pic>
    </p:spTree>
    <p:extLst>
      <p:ext uri="{BB962C8B-B14F-4D97-AF65-F5344CB8AC3E}">
        <p14:creationId xmlns:p14="http://schemas.microsoft.com/office/powerpoint/2010/main" val="2599617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51E02-AC9C-3352-9E2C-72DA28A1B5E0}"/>
              </a:ext>
            </a:extLst>
          </p:cNvPr>
          <p:cNvSpPr>
            <a:spLocks noGrp="1"/>
          </p:cNvSpPr>
          <p:nvPr>
            <p:ph type="title"/>
          </p:nvPr>
        </p:nvSpPr>
        <p:spPr/>
        <p:txBody>
          <a:bodyPr/>
          <a:lstStyle/>
          <a:p>
            <a:r>
              <a:rPr lang="en-US" dirty="0"/>
              <a:t>VERCEL DEPLOYMENT</a:t>
            </a:r>
            <a:endParaRPr lang="en-IN" dirty="0"/>
          </a:p>
        </p:txBody>
      </p:sp>
      <p:pic>
        <p:nvPicPr>
          <p:cNvPr id="5" name="Content Placeholder 4">
            <a:extLst>
              <a:ext uri="{FF2B5EF4-FFF2-40B4-BE49-F238E27FC236}">
                <a16:creationId xmlns:a16="http://schemas.microsoft.com/office/drawing/2014/main" id="{9A9820FB-CC59-2583-4235-D78BEE800541}"/>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1246016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C08AD-1885-CE91-EF0C-221229B55C20}"/>
              </a:ext>
            </a:extLst>
          </p:cNvPr>
          <p:cNvSpPr>
            <a:spLocks noGrp="1"/>
          </p:cNvSpPr>
          <p:nvPr>
            <p:ph type="title"/>
          </p:nvPr>
        </p:nvSpPr>
        <p:spPr/>
        <p:txBody>
          <a:bodyPr/>
          <a:lstStyle/>
          <a:p>
            <a:r>
              <a:rPr lang="en-US" dirty="0"/>
              <a:t>LANDING PAGE</a:t>
            </a:r>
            <a:endParaRPr lang="en-IN" dirty="0"/>
          </a:p>
        </p:txBody>
      </p:sp>
      <p:pic>
        <p:nvPicPr>
          <p:cNvPr id="11" name="Content Placeholder 10">
            <a:extLst>
              <a:ext uri="{FF2B5EF4-FFF2-40B4-BE49-F238E27FC236}">
                <a16:creationId xmlns:a16="http://schemas.microsoft.com/office/drawing/2014/main" id="{B9557D41-5663-5042-AA91-76D4C838497A}"/>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713606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D2A41-F5A2-3C4D-E96E-3529B2BC143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421CEA1-1809-897E-A059-4BA1311BC3FD}"/>
              </a:ext>
            </a:extLst>
          </p:cNvPr>
          <p:cNvPicPr>
            <a:picLocks noGrp="1" noChangeAspect="1"/>
          </p:cNvPicPr>
          <p:nvPr>
            <p:ph idx="1"/>
          </p:nvPr>
        </p:nvPicPr>
        <p:blipFill>
          <a:blip r:embed="rId2"/>
          <a:stretch>
            <a:fillRect/>
          </a:stretch>
        </p:blipFill>
        <p:spPr>
          <a:xfrm>
            <a:off x="2228144" y="1253331"/>
            <a:ext cx="7735712" cy="4351338"/>
          </a:xfrm>
        </p:spPr>
      </p:pic>
    </p:spTree>
    <p:extLst>
      <p:ext uri="{BB962C8B-B14F-4D97-AF65-F5344CB8AC3E}">
        <p14:creationId xmlns:p14="http://schemas.microsoft.com/office/powerpoint/2010/main" val="4001703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CB13C-4FBB-DA03-5197-1A61345A529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6DC9ECA-3C96-6CE2-2893-7FB386083144}"/>
              </a:ext>
            </a:extLst>
          </p:cNvPr>
          <p:cNvPicPr>
            <a:picLocks noGrp="1" noChangeAspect="1"/>
          </p:cNvPicPr>
          <p:nvPr>
            <p:ph idx="1"/>
          </p:nvPr>
        </p:nvPicPr>
        <p:blipFill>
          <a:blip r:embed="rId2"/>
          <a:stretch>
            <a:fillRect/>
          </a:stretch>
        </p:blipFill>
        <p:spPr>
          <a:xfrm>
            <a:off x="2228144" y="1253331"/>
            <a:ext cx="7735712" cy="4351338"/>
          </a:xfrm>
        </p:spPr>
      </p:pic>
    </p:spTree>
    <p:extLst>
      <p:ext uri="{BB962C8B-B14F-4D97-AF65-F5344CB8AC3E}">
        <p14:creationId xmlns:p14="http://schemas.microsoft.com/office/powerpoint/2010/main" val="2900356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2875-1909-AE53-F58B-CB8FA61D5D4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4CBFC450-F867-76A1-E303-7157B45ACC84}"/>
              </a:ext>
            </a:extLst>
          </p:cNvPr>
          <p:cNvPicPr>
            <a:picLocks noGrp="1" noChangeAspect="1"/>
          </p:cNvPicPr>
          <p:nvPr>
            <p:ph idx="1"/>
          </p:nvPr>
        </p:nvPicPr>
        <p:blipFill>
          <a:blip r:embed="rId2"/>
          <a:stretch>
            <a:fillRect/>
          </a:stretch>
        </p:blipFill>
        <p:spPr>
          <a:xfrm>
            <a:off x="2228144" y="1253331"/>
            <a:ext cx="7735712" cy="4351338"/>
          </a:xfrm>
        </p:spPr>
      </p:pic>
    </p:spTree>
    <p:extLst>
      <p:ext uri="{BB962C8B-B14F-4D97-AF65-F5344CB8AC3E}">
        <p14:creationId xmlns:p14="http://schemas.microsoft.com/office/powerpoint/2010/main" val="234807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557A-496C-4223-316E-9CCEF0B8E3A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3F869FD-04AE-CBAB-152A-E017E577006C}"/>
              </a:ext>
            </a:extLst>
          </p:cNvPr>
          <p:cNvPicPr>
            <a:picLocks noGrp="1" noChangeAspect="1"/>
          </p:cNvPicPr>
          <p:nvPr>
            <p:ph idx="1"/>
          </p:nvPr>
        </p:nvPicPr>
        <p:blipFill>
          <a:blip r:embed="rId2"/>
          <a:stretch>
            <a:fillRect/>
          </a:stretch>
        </p:blipFill>
        <p:spPr>
          <a:xfrm>
            <a:off x="2228144" y="1253331"/>
            <a:ext cx="7735712" cy="4351338"/>
          </a:xfrm>
        </p:spPr>
      </p:pic>
    </p:spTree>
    <p:extLst>
      <p:ext uri="{BB962C8B-B14F-4D97-AF65-F5344CB8AC3E}">
        <p14:creationId xmlns:p14="http://schemas.microsoft.com/office/powerpoint/2010/main" val="2272547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9A62B-C5F6-9CDC-A46C-81C66E8B322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071034F-2CC1-FD52-D319-31782EE93D14}"/>
              </a:ext>
            </a:extLst>
          </p:cNvPr>
          <p:cNvPicPr>
            <a:picLocks noGrp="1" noChangeAspect="1"/>
          </p:cNvPicPr>
          <p:nvPr>
            <p:ph idx="1"/>
          </p:nvPr>
        </p:nvPicPr>
        <p:blipFill>
          <a:blip r:embed="rId2"/>
          <a:stretch>
            <a:fillRect/>
          </a:stretch>
        </p:blipFill>
        <p:spPr>
          <a:xfrm>
            <a:off x="2228144" y="1253331"/>
            <a:ext cx="7735712" cy="4351338"/>
          </a:xfrm>
        </p:spPr>
      </p:pic>
    </p:spTree>
    <p:extLst>
      <p:ext uri="{BB962C8B-B14F-4D97-AF65-F5344CB8AC3E}">
        <p14:creationId xmlns:p14="http://schemas.microsoft.com/office/powerpoint/2010/main" val="20073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D9AED-698D-DA2B-7C41-6D97BA43FA6C}"/>
              </a:ext>
            </a:extLst>
          </p:cNvPr>
          <p:cNvSpPr>
            <a:spLocks noGrp="1"/>
          </p:cNvSpPr>
          <p:nvPr>
            <p:ph type="title"/>
          </p:nvPr>
        </p:nvSpPr>
        <p:spPr/>
        <p:txBody>
          <a:bodyPr/>
          <a:lstStyle/>
          <a:p>
            <a:r>
              <a:rPr lang="en-US" dirty="0"/>
              <a:t>FINAL BUSINESS ANALYSIS</a:t>
            </a:r>
            <a:endParaRPr lang="en-IN" dirty="0"/>
          </a:p>
        </p:txBody>
      </p:sp>
      <p:sp>
        <p:nvSpPr>
          <p:cNvPr id="3" name="Content Placeholder 2">
            <a:extLst>
              <a:ext uri="{FF2B5EF4-FFF2-40B4-BE49-F238E27FC236}">
                <a16:creationId xmlns:a16="http://schemas.microsoft.com/office/drawing/2014/main" id="{C0535B47-A708-3B32-1A73-D64F65AEBD8A}"/>
              </a:ext>
            </a:extLst>
          </p:cNvPr>
          <p:cNvSpPr>
            <a:spLocks noGrp="1"/>
          </p:cNvSpPr>
          <p:nvPr>
            <p:ph idx="1"/>
          </p:nvPr>
        </p:nvSpPr>
        <p:spPr/>
        <p:txBody>
          <a:bodyPr>
            <a:normAutofit/>
          </a:bodyPr>
          <a:lstStyle/>
          <a:p>
            <a:pPr marL="0" indent="0">
              <a:buNone/>
            </a:pPr>
            <a:r>
              <a:rPr lang="en-US" sz="1800" dirty="0"/>
              <a:t>1. Competitive Analysis:</a:t>
            </a:r>
          </a:p>
          <a:p>
            <a:pPr marL="0" indent="0">
              <a:buNone/>
            </a:pPr>
            <a:r>
              <a:rPr lang="en-US" sz="1800" dirty="0"/>
              <a:t>Competitor 1: Bella Italia Trattoria   - Archetype: Classic and Romantic   - Methods of Persuasion: Emphasis on a romantic atmosphere, traditional recipes passed down through generations and personalized service.</a:t>
            </a:r>
          </a:p>
          <a:p>
            <a:pPr marL="0" indent="0">
              <a:buNone/>
            </a:pPr>
            <a:r>
              <a:rPr lang="en-US" sz="1800" dirty="0"/>
              <a:t>Competitor 2: Moderno Cucina   - Archetype: Trendy and Innovative   - Methods of Persuasion: Fusion of traditional and modern Italian cuisine, stylish decor, and an active social media presence for a contemporary appeal.</a:t>
            </a:r>
          </a:p>
          <a:p>
            <a:pPr marL="0" indent="0">
              <a:buNone/>
            </a:pPr>
            <a:r>
              <a:rPr lang="en-US" sz="1800" dirty="0"/>
              <a:t>Competitor 3: </a:t>
            </a:r>
            <a:r>
              <a:rPr lang="en-US" sz="1800" dirty="0" err="1"/>
              <a:t>QuickBite</a:t>
            </a:r>
            <a:r>
              <a:rPr lang="en-US" sz="1800" dirty="0"/>
              <a:t> Pizzeria   - Archetype: Efficient and Affordable   - Methods of Persuasion: Quick service, affordable pricing, and online ordering for convenience.</a:t>
            </a:r>
          </a:p>
          <a:p>
            <a:pPr marL="0" indent="0">
              <a:buNone/>
            </a:pPr>
            <a:r>
              <a:rPr lang="en-US" sz="1800" dirty="0"/>
              <a:t>2. SWOT Analysis:- Strengths: Unique 1920s gangster theme, specialized meatball focus, engaging methods of persuasion (reciprocity, social proof, scarcity).- Weaknesses: Potential niche appeal, initial challenge in building awareness.- Opportunities: Growing interest in experiential dining, potential for viral social media marketing, and the flexibility of themed promotions.- Threats: Intense competition in the Italian dining market, fluctuating food costs.</a:t>
            </a:r>
          </a:p>
        </p:txBody>
      </p:sp>
    </p:spTree>
    <p:extLst>
      <p:ext uri="{BB962C8B-B14F-4D97-AF65-F5344CB8AC3E}">
        <p14:creationId xmlns:p14="http://schemas.microsoft.com/office/powerpoint/2010/main" val="292449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3272C-DD62-01B8-136C-492B4394F8DE}"/>
              </a:ext>
            </a:extLst>
          </p:cNvPr>
          <p:cNvSpPr>
            <a:spLocks noGrp="1"/>
          </p:cNvSpPr>
          <p:nvPr>
            <p:ph type="title"/>
          </p:nvPr>
        </p:nvSpPr>
        <p:spPr/>
        <p:txBody>
          <a:bodyPr/>
          <a:lstStyle/>
          <a:p>
            <a:r>
              <a:rPr lang="en-US" dirty="0"/>
              <a:t>COOKIE USAGE POLICY</a:t>
            </a:r>
            <a:endParaRPr lang="en-IN" dirty="0"/>
          </a:p>
        </p:txBody>
      </p:sp>
      <p:pic>
        <p:nvPicPr>
          <p:cNvPr id="6" name="Content Placeholder 5">
            <a:extLst>
              <a:ext uri="{FF2B5EF4-FFF2-40B4-BE49-F238E27FC236}">
                <a16:creationId xmlns:a16="http://schemas.microsoft.com/office/drawing/2014/main" id="{EE37B6D6-A6E4-B31E-B0CE-70264EFB714A}"/>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2352567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11CD-B855-863A-D0E6-B2B1E4B8D19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8A0AEB68-D06F-514A-4D5E-1E331C8BFD2A}"/>
              </a:ext>
            </a:extLst>
          </p:cNvPr>
          <p:cNvPicPr>
            <a:picLocks noGrp="1" noChangeAspect="1"/>
          </p:cNvPicPr>
          <p:nvPr>
            <p:ph idx="1"/>
          </p:nvPr>
        </p:nvPicPr>
        <p:blipFill>
          <a:blip r:embed="rId2"/>
          <a:stretch>
            <a:fillRect/>
          </a:stretch>
        </p:blipFill>
        <p:spPr>
          <a:xfrm>
            <a:off x="2228144" y="1253331"/>
            <a:ext cx="7735712" cy="4351338"/>
          </a:xfrm>
        </p:spPr>
      </p:pic>
    </p:spTree>
    <p:extLst>
      <p:ext uri="{BB962C8B-B14F-4D97-AF65-F5344CB8AC3E}">
        <p14:creationId xmlns:p14="http://schemas.microsoft.com/office/powerpoint/2010/main" val="551517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2E133-B197-F746-48CC-9CB31B828A7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C4DDC2A-5651-44F3-744F-2F119055C91A}"/>
              </a:ext>
            </a:extLst>
          </p:cNvPr>
          <p:cNvPicPr>
            <a:picLocks noGrp="1" noChangeAspect="1"/>
          </p:cNvPicPr>
          <p:nvPr>
            <p:ph idx="1"/>
          </p:nvPr>
        </p:nvPicPr>
        <p:blipFill>
          <a:blip r:embed="rId2"/>
          <a:stretch>
            <a:fillRect/>
          </a:stretch>
        </p:blipFill>
        <p:spPr>
          <a:xfrm>
            <a:off x="2228144" y="1253331"/>
            <a:ext cx="7735712" cy="4351338"/>
          </a:xfrm>
        </p:spPr>
      </p:pic>
    </p:spTree>
    <p:extLst>
      <p:ext uri="{BB962C8B-B14F-4D97-AF65-F5344CB8AC3E}">
        <p14:creationId xmlns:p14="http://schemas.microsoft.com/office/powerpoint/2010/main" val="3878319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B828-EC70-58D1-0299-CD9E4F261E57}"/>
              </a:ext>
            </a:extLst>
          </p:cNvPr>
          <p:cNvSpPr>
            <a:spLocks noGrp="1"/>
          </p:cNvSpPr>
          <p:nvPr>
            <p:ph type="title"/>
          </p:nvPr>
        </p:nvSpPr>
        <p:spPr/>
        <p:txBody>
          <a:bodyPr/>
          <a:lstStyle/>
          <a:p>
            <a:r>
              <a:rPr lang="en-US" dirty="0"/>
              <a:t>MAILCHIMP</a:t>
            </a:r>
            <a:endParaRPr lang="en-IN" dirty="0"/>
          </a:p>
        </p:txBody>
      </p:sp>
      <p:pic>
        <p:nvPicPr>
          <p:cNvPr id="5" name="Content Placeholder 4">
            <a:extLst>
              <a:ext uri="{FF2B5EF4-FFF2-40B4-BE49-F238E27FC236}">
                <a16:creationId xmlns:a16="http://schemas.microsoft.com/office/drawing/2014/main" id="{F04C4D74-51AD-FA07-C072-2AD1A464015E}"/>
              </a:ext>
            </a:extLst>
          </p:cNvPr>
          <p:cNvPicPr>
            <a:picLocks noGrp="1" noChangeAspect="1"/>
          </p:cNvPicPr>
          <p:nvPr>
            <p:ph idx="1"/>
          </p:nvPr>
        </p:nvPicPr>
        <p:blipFill>
          <a:blip r:embed="rId2"/>
          <a:stretch>
            <a:fillRect/>
          </a:stretch>
        </p:blipFill>
        <p:spPr>
          <a:xfrm>
            <a:off x="2228144" y="1825625"/>
            <a:ext cx="7735712" cy="4351338"/>
          </a:xfrm>
        </p:spPr>
      </p:pic>
    </p:spTree>
    <p:extLst>
      <p:ext uri="{BB962C8B-B14F-4D97-AF65-F5344CB8AC3E}">
        <p14:creationId xmlns:p14="http://schemas.microsoft.com/office/powerpoint/2010/main" val="3712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25D9-784F-6E73-8D47-57947C9C1624}"/>
              </a:ext>
            </a:extLst>
          </p:cNvPr>
          <p:cNvSpPr>
            <a:spLocks noGrp="1"/>
          </p:cNvSpPr>
          <p:nvPr>
            <p:ph type="title"/>
          </p:nvPr>
        </p:nvSpPr>
        <p:spPr/>
        <p:txBody>
          <a:bodyPr/>
          <a:lstStyle/>
          <a:p>
            <a:r>
              <a:rPr lang="en-US" dirty="0"/>
              <a:t>GOOGLE ANALYTICS</a:t>
            </a:r>
            <a:endParaRPr lang="en-IN" dirty="0"/>
          </a:p>
        </p:txBody>
      </p:sp>
      <p:pic>
        <p:nvPicPr>
          <p:cNvPr id="5" name="Content Placeholder 4">
            <a:extLst>
              <a:ext uri="{FF2B5EF4-FFF2-40B4-BE49-F238E27FC236}">
                <a16:creationId xmlns:a16="http://schemas.microsoft.com/office/drawing/2014/main" id="{B20A478A-B6EC-E0BA-C1F7-BD588DFD92CB}"/>
              </a:ext>
            </a:extLst>
          </p:cNvPr>
          <p:cNvPicPr>
            <a:picLocks noGrp="1" noChangeAspect="1"/>
          </p:cNvPicPr>
          <p:nvPr>
            <p:ph idx="1"/>
          </p:nvPr>
        </p:nvPicPr>
        <p:blipFill>
          <a:blip r:embed="rId2"/>
          <a:stretch>
            <a:fillRect/>
          </a:stretch>
        </p:blipFill>
        <p:spPr>
          <a:xfrm>
            <a:off x="2228144" y="1253331"/>
            <a:ext cx="7735712" cy="4351338"/>
          </a:xfrm>
        </p:spPr>
      </p:pic>
    </p:spTree>
    <p:extLst>
      <p:ext uri="{BB962C8B-B14F-4D97-AF65-F5344CB8AC3E}">
        <p14:creationId xmlns:p14="http://schemas.microsoft.com/office/powerpoint/2010/main" val="2733114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31FAA-D4E8-E586-947F-4493A4100942}"/>
              </a:ext>
            </a:extLst>
          </p:cNvPr>
          <p:cNvSpPr>
            <a:spLocks noGrp="1"/>
          </p:cNvSpPr>
          <p:nvPr>
            <p:ph type="title"/>
          </p:nvPr>
        </p:nvSpPr>
        <p:spPr/>
        <p:txBody>
          <a:bodyPr/>
          <a:lstStyle/>
          <a:p>
            <a:r>
              <a:rPr lang="en-US" dirty="0"/>
              <a:t>LIGHTHOUSE</a:t>
            </a:r>
            <a:endParaRPr lang="en-IN" dirty="0"/>
          </a:p>
        </p:txBody>
      </p:sp>
      <p:pic>
        <p:nvPicPr>
          <p:cNvPr id="5" name="Content Placeholder 4" descr="A screenshot of a computer&#10;&#10;Description automatically generated">
            <a:extLst>
              <a:ext uri="{FF2B5EF4-FFF2-40B4-BE49-F238E27FC236}">
                <a16:creationId xmlns:a16="http://schemas.microsoft.com/office/drawing/2014/main" id="{6486C886-30F9-7277-5112-C609EE9F6F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8382" y="1825625"/>
            <a:ext cx="8595235" cy="4351338"/>
          </a:xfrm>
        </p:spPr>
      </p:pic>
    </p:spTree>
    <p:extLst>
      <p:ext uri="{BB962C8B-B14F-4D97-AF65-F5344CB8AC3E}">
        <p14:creationId xmlns:p14="http://schemas.microsoft.com/office/powerpoint/2010/main" val="632923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4152-E7CA-C4D2-FC0D-1A279D5A9324}"/>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1881925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F2C3E-5D7A-06CD-0A60-B647D4787F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9264BC-2F65-D240-689D-83B5FE4A73BA}"/>
              </a:ext>
            </a:extLst>
          </p:cNvPr>
          <p:cNvSpPr>
            <a:spLocks noGrp="1"/>
          </p:cNvSpPr>
          <p:nvPr>
            <p:ph idx="1"/>
          </p:nvPr>
        </p:nvSpPr>
        <p:spPr>
          <a:xfrm>
            <a:off x="838200" y="1253331"/>
            <a:ext cx="10515600" cy="4351338"/>
          </a:xfrm>
        </p:spPr>
        <p:txBody>
          <a:bodyPr>
            <a:noAutofit/>
          </a:bodyPr>
          <a:lstStyle/>
          <a:p>
            <a:pPr marL="0" indent="0">
              <a:buNone/>
            </a:pPr>
            <a:r>
              <a:rPr lang="en-US" sz="1800" dirty="0"/>
              <a:t>3. One Persona: "</a:t>
            </a:r>
            <a:r>
              <a:rPr lang="en-US" sz="1800" dirty="0" err="1"/>
              <a:t>Vinny"Demographics</a:t>
            </a:r>
            <a:r>
              <a:rPr lang="en-US" sz="1800" dirty="0"/>
              <a:t>: 28 years old, urban professional, enjoys unconventional </a:t>
            </a:r>
            <a:r>
              <a:rPr lang="en-US" sz="1800" dirty="0" err="1"/>
              <a:t>experiences.Background</a:t>
            </a:r>
            <a:r>
              <a:rPr lang="en-US" sz="1800" dirty="0"/>
              <a:t>: Enjoys exploring unique dining concepts, appreciates quality and authenticity, often shares experiences on social </a:t>
            </a:r>
            <a:r>
              <a:rPr lang="en-US" sz="1800" dirty="0" err="1"/>
              <a:t>media.Behavior</a:t>
            </a:r>
            <a:r>
              <a:rPr lang="en-US" sz="1800" dirty="0"/>
              <a:t>: Active on social media platforms, particularly Instagram. Values memorable dining experiences that stand </a:t>
            </a:r>
            <a:r>
              <a:rPr lang="en-US" sz="1800" dirty="0" err="1"/>
              <a:t>out.Needs</a:t>
            </a:r>
            <a:r>
              <a:rPr lang="en-US" sz="1800" dirty="0"/>
              <a:t>: Seeks a dining establishment that offers both entertainment and high-quality food. Appreciates promotions and discounts.</a:t>
            </a:r>
          </a:p>
          <a:p>
            <a:pPr marL="0" indent="0">
              <a:buNone/>
            </a:pPr>
            <a:r>
              <a:rPr lang="en-US" sz="1800" dirty="0"/>
              <a:t>4. Customer Journey/Sales Funnel:- *Awareness:* Utilize organic search optimization and social media (especially Instagram) to increase visibility. Engage users with posts showcasing the gangster theme.  - *Interest:* Feature a captivating homepage with gangster-themed imagery and highlight promotions. Introduce the spicy meatball of the month and the buy one get one offer.- *Action:* Prompt users to sign up for a limited-time coupon with a QR code for the spicy meatball promotion. Ensure a seamless online reservation system.- *Loyalty:* Send a follow-up email offering incentives for returning, such as free "bullet breadsticks" and encourage social media sharing for additional benefits.</a:t>
            </a:r>
          </a:p>
          <a:p>
            <a:pPr marL="0" indent="0">
              <a:buNone/>
            </a:pPr>
            <a:r>
              <a:rPr lang="en-US" sz="1800" dirty="0"/>
              <a:t>5. Initial Set of User </a:t>
            </a:r>
            <a:r>
              <a:rPr lang="en-US" sz="1800" dirty="0" err="1"/>
              <a:t>Stories:Initiative</a:t>
            </a:r>
            <a:r>
              <a:rPr lang="en-US" sz="1800" dirty="0"/>
              <a:t>: Captivating Online Presence   - Epic (Awareness): As a potential customer, I want "Fat Tony's Hideout" to stand out when searching online for unique dining </a:t>
            </a:r>
            <a:r>
              <a:rPr lang="en-US" sz="1800" dirty="0" err="1"/>
              <a:t>experiences.Initiative</a:t>
            </a:r>
            <a:r>
              <a:rPr lang="en-US" sz="1800" dirty="0"/>
              <a:t>: Entertaining Homepage   - Epic (Interest): As a user exploring the website, I want to be captivated by gangster-themed imagery that conveys the restaurant's atmosphere and </a:t>
            </a:r>
            <a:r>
              <a:rPr lang="en-US" sz="1800" dirty="0" err="1"/>
              <a:t>promotions.Initiative</a:t>
            </a:r>
            <a:r>
              <a:rPr lang="en-US" sz="1800" dirty="0"/>
              <a:t>: Seamless Interaction   - Epic (Action): As a customer, I want a straightforward process to sign up for a coupon and make a reservation online.</a:t>
            </a:r>
            <a:endParaRPr lang="en-IN" sz="1800" dirty="0"/>
          </a:p>
          <a:p>
            <a:pPr marL="0" indent="0">
              <a:buNone/>
            </a:pPr>
            <a:endParaRPr lang="en-IN" sz="1800" dirty="0"/>
          </a:p>
        </p:txBody>
      </p:sp>
    </p:spTree>
    <p:extLst>
      <p:ext uri="{BB962C8B-B14F-4D97-AF65-F5344CB8AC3E}">
        <p14:creationId xmlns:p14="http://schemas.microsoft.com/office/powerpoint/2010/main" val="2816792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9944C-81CA-3872-E7A1-B28F731B981E}"/>
              </a:ext>
            </a:extLst>
          </p:cNvPr>
          <p:cNvSpPr>
            <a:spLocks noGrp="1"/>
          </p:cNvSpPr>
          <p:nvPr>
            <p:ph type="title"/>
          </p:nvPr>
        </p:nvSpPr>
        <p:spPr/>
        <p:txBody>
          <a:bodyPr/>
          <a:lstStyle/>
          <a:p>
            <a:r>
              <a:rPr lang="en-IN" dirty="0"/>
              <a:t>DESIGN &amp; TECHNOLOGY RESEARCH</a:t>
            </a:r>
          </a:p>
        </p:txBody>
      </p:sp>
      <p:sp>
        <p:nvSpPr>
          <p:cNvPr id="3" name="Content Placeholder 2">
            <a:extLst>
              <a:ext uri="{FF2B5EF4-FFF2-40B4-BE49-F238E27FC236}">
                <a16:creationId xmlns:a16="http://schemas.microsoft.com/office/drawing/2014/main" id="{A7ADFB3A-B71C-5355-6E76-D388365D8648}"/>
              </a:ext>
            </a:extLst>
          </p:cNvPr>
          <p:cNvSpPr>
            <a:spLocks noGrp="1"/>
          </p:cNvSpPr>
          <p:nvPr>
            <p:ph idx="1"/>
          </p:nvPr>
        </p:nvSpPr>
        <p:spPr/>
        <p:txBody>
          <a:bodyPr>
            <a:normAutofit/>
          </a:bodyPr>
          <a:lstStyle/>
          <a:p>
            <a:pPr marL="0" indent="0">
              <a:buNone/>
            </a:pPr>
            <a:r>
              <a:rPr lang="en-US" sz="1800" dirty="0"/>
              <a:t>Business Description: "Piazza Gustoso" is an Italian restaurant that transports diners to the heart of Italy through its authentic cuisine and inviting ambiance. Embracing a rustic yet contemporary theme, the restaurant offers a diverse menu featuring traditional Italian dishes made with fresh, locally sourced ingredients. With a commitment to excellence and a warm atmosphere, Piazza Gustoso aims to provide a memorable dining experience for patrons seeking the true taste of Italy.</a:t>
            </a:r>
          </a:p>
          <a:p>
            <a:pPr marL="0" indent="0">
              <a:buNone/>
            </a:pPr>
            <a:r>
              <a:rPr lang="en-US" sz="1800" dirty="0"/>
              <a:t> Result of SWOT </a:t>
            </a:r>
            <a:r>
              <a:rPr lang="en-US" sz="1800" dirty="0" err="1"/>
              <a:t>Analysis:Strengths</a:t>
            </a:r>
            <a:r>
              <a:rPr lang="en-US" sz="1800" dirty="0"/>
              <a:t>: Authentic and diverse menu, locally sourced ingredients, inviting </a:t>
            </a:r>
            <a:r>
              <a:rPr lang="en-US" sz="1800" dirty="0" err="1"/>
              <a:t>ambiance.Weaknesses</a:t>
            </a:r>
            <a:r>
              <a:rPr lang="en-US" sz="1800" dirty="0"/>
              <a:t>: Potential competition from other Italian restaurants, initial marketing </a:t>
            </a:r>
            <a:r>
              <a:rPr lang="en-US" sz="1800" dirty="0" err="1"/>
              <a:t>challenges.Opportunities</a:t>
            </a:r>
            <a:r>
              <a:rPr lang="en-US" sz="1800" dirty="0"/>
              <a:t>: Growing interest in authentic international cuisine, the potential for catering </a:t>
            </a:r>
            <a:r>
              <a:rPr lang="en-US" sz="1800" dirty="0" err="1"/>
              <a:t>services.Threats</a:t>
            </a:r>
            <a:r>
              <a:rPr lang="en-US" sz="1800" dirty="0"/>
              <a:t>: Intense competition in the Italian dining market, fluctuating food costs.</a:t>
            </a:r>
          </a:p>
          <a:p>
            <a:pPr marL="0" indent="0">
              <a:buNone/>
            </a:pPr>
            <a:r>
              <a:rPr lang="en-US" sz="1800" dirty="0"/>
              <a:t>Competitive Landscape: In a bustling Italian dining landscape, Piazza Gustoso distinguishes itself through a blend of authenticity and modernity. The restaurant stands out with its commitment to using fresh, locally sourced ingredients, providing a genuine Italian dining experience. Emphasizing warm hospitality and a diverse menu, Piazza Gustoso competes effectively with traditional and contemporary Italian establishments, appealing to a broad range of customers seeking an authentic taste of Italy in a welcoming setting.</a:t>
            </a:r>
            <a:endParaRPr lang="en-IN" sz="1800" dirty="0"/>
          </a:p>
        </p:txBody>
      </p:sp>
    </p:spTree>
    <p:extLst>
      <p:ext uri="{BB962C8B-B14F-4D97-AF65-F5344CB8AC3E}">
        <p14:creationId xmlns:p14="http://schemas.microsoft.com/office/powerpoint/2010/main" val="4077906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9575-9500-4A52-C01D-C88A51701C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5A80C1-E142-BA85-683F-81D1938899C0}"/>
              </a:ext>
            </a:extLst>
          </p:cNvPr>
          <p:cNvSpPr>
            <a:spLocks noGrp="1"/>
          </p:cNvSpPr>
          <p:nvPr>
            <p:ph idx="1"/>
          </p:nvPr>
        </p:nvSpPr>
        <p:spPr>
          <a:xfrm>
            <a:off x="838200" y="1253331"/>
            <a:ext cx="10515600" cy="4351338"/>
          </a:xfrm>
        </p:spPr>
        <p:txBody>
          <a:bodyPr>
            <a:noAutofit/>
          </a:bodyPr>
          <a:lstStyle/>
          <a:p>
            <a:pPr marL="0" indent="0">
              <a:buNone/>
            </a:pPr>
            <a:r>
              <a:rPr lang="en-US" sz="1800" dirty="0"/>
              <a:t>Persona:</a:t>
            </a:r>
          </a:p>
          <a:p>
            <a:pPr marL="0" indent="0">
              <a:buNone/>
            </a:pPr>
            <a:r>
              <a:rPr lang="en-US" sz="1800" dirty="0"/>
              <a:t>Name: </a:t>
            </a:r>
            <a:r>
              <a:rPr lang="en-US" sz="1800" dirty="0" err="1"/>
              <a:t>IsabellaDemographics</a:t>
            </a:r>
            <a:r>
              <a:rPr lang="en-US" sz="1800" dirty="0"/>
              <a:t>: 30 years old, professional, resides in an urban </a:t>
            </a:r>
            <a:r>
              <a:rPr lang="en-US" sz="1800" dirty="0" err="1"/>
              <a:t>areaBackground</a:t>
            </a:r>
            <a:r>
              <a:rPr lang="en-US" sz="1800" dirty="0"/>
              <a:t>: Isabella has a busy work life, often seeking a culinary escape to unwind. She appreciates quality dining experiences and has a discerning taste for authentic international </a:t>
            </a:r>
            <a:r>
              <a:rPr lang="en-US" sz="1800" dirty="0" err="1"/>
              <a:t>cuisine.Interests</a:t>
            </a:r>
            <a:r>
              <a:rPr lang="en-US" sz="1800" dirty="0"/>
              <a:t>: Enjoys exploring different cultures through food, appreciates local and organic ingredients, values ambiance and a comfortable </a:t>
            </a:r>
            <a:r>
              <a:rPr lang="en-US" sz="1800" dirty="0" err="1"/>
              <a:t>setting.Behavior</a:t>
            </a:r>
            <a:r>
              <a:rPr lang="en-US" sz="1800" dirty="0"/>
              <a:t>: Isabella is an active social media user, frequently sharing her dining experiences. She relies on online reviews and recommendations when choosing restaurants. She appreciates personalized service and is willing to pay for a memorable dining </a:t>
            </a:r>
            <a:r>
              <a:rPr lang="en-US" sz="1800" dirty="0" err="1"/>
              <a:t>experience.Needs</a:t>
            </a:r>
            <a:r>
              <a:rPr lang="en-US" sz="1800" dirty="0"/>
              <a:t>: Seeks a genuine Italian dining experience that goes beyond mainstream offerings. Values a warm and inviting atmosphere, where she can savor authentic flavors and enjoy a leisurely meal. Isabella is open to trying new dishes and appreciates a menu that caters to various dietary </a:t>
            </a:r>
            <a:r>
              <a:rPr lang="en-US" sz="1800" dirty="0" err="1"/>
              <a:t>preferences.Goals</a:t>
            </a:r>
            <a:r>
              <a:rPr lang="en-US" sz="1800" dirty="0"/>
              <a:t>: To find an Italian restaurant that not only satisfies her taste buds with authentic dishes but also provides a welcoming ambiance where she can relax and enjoy quality time with friends or </a:t>
            </a:r>
            <a:r>
              <a:rPr lang="en-US" sz="1800" dirty="0" err="1"/>
              <a:t>family.Pain</a:t>
            </a:r>
            <a:r>
              <a:rPr lang="en-US" sz="1800" dirty="0"/>
              <a:t> Points: Frustrated with generic Italian restaurants that compromise on authenticity. Disappointed when menus lack variety and creativity. Values efficient service and dislikes long wait </a:t>
            </a:r>
            <a:r>
              <a:rPr lang="en-US" sz="1800" dirty="0" err="1"/>
              <a:t>times.This</a:t>
            </a:r>
            <a:r>
              <a:rPr lang="en-US" sz="1800" dirty="0"/>
              <a:t> persona, Isabella, represents the target customer for Piazza Gustoso, seeking a genuine and memorable Italian dining experience with a focus on quality, ambiance, and authenticity.</a:t>
            </a:r>
            <a:endParaRPr lang="en-IN" sz="1800" dirty="0"/>
          </a:p>
        </p:txBody>
      </p:sp>
    </p:spTree>
    <p:extLst>
      <p:ext uri="{BB962C8B-B14F-4D97-AF65-F5344CB8AC3E}">
        <p14:creationId xmlns:p14="http://schemas.microsoft.com/office/powerpoint/2010/main" val="68262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96082-D571-8938-E0F1-BF47E49DC0A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89B468-FA44-469F-D81E-47838132F6A1}"/>
              </a:ext>
            </a:extLst>
          </p:cNvPr>
          <p:cNvSpPr>
            <a:spLocks noGrp="1"/>
          </p:cNvSpPr>
          <p:nvPr>
            <p:ph idx="1"/>
          </p:nvPr>
        </p:nvSpPr>
        <p:spPr>
          <a:xfrm>
            <a:off x="838200" y="570579"/>
            <a:ext cx="10515600" cy="4351338"/>
          </a:xfrm>
        </p:spPr>
        <p:txBody>
          <a:bodyPr>
            <a:noAutofit/>
          </a:bodyPr>
          <a:lstStyle/>
          <a:p>
            <a:pPr marL="0" indent="0">
              <a:buNone/>
            </a:pPr>
            <a:r>
              <a:rPr lang="en-US" sz="1800" dirty="0"/>
              <a:t>Sales Funnel:</a:t>
            </a:r>
          </a:p>
          <a:p>
            <a:pPr marL="0" indent="0">
              <a:buNone/>
            </a:pPr>
            <a:r>
              <a:rPr lang="en-US" sz="1800" dirty="0" err="1"/>
              <a:t>Awareness:Channels</a:t>
            </a:r>
            <a:r>
              <a:rPr lang="en-US" sz="1800" dirty="0"/>
              <a:t>: Utilize online platforms, social media, and local event </a:t>
            </a:r>
            <a:r>
              <a:rPr lang="en-US" sz="1800" dirty="0" err="1"/>
              <a:t>sponsorships.Content</a:t>
            </a:r>
            <a:r>
              <a:rPr lang="en-US" sz="1800" dirty="0"/>
              <a:t>: Engaging posts showcasing authentic Italian dishes, behind-the-scenes glimpses, and customer </a:t>
            </a:r>
            <a:r>
              <a:rPr lang="en-US" sz="1800" dirty="0" err="1"/>
              <a:t>testimonials.Goal</a:t>
            </a:r>
            <a:r>
              <a:rPr lang="en-US" sz="1800" dirty="0"/>
              <a:t>: Increase brand visibility and attract potential customers like </a:t>
            </a:r>
            <a:r>
              <a:rPr lang="en-US" sz="1800" dirty="0" err="1"/>
              <a:t>Isabella.Interest</a:t>
            </a:r>
            <a:r>
              <a:rPr lang="en-US" sz="1800" dirty="0"/>
              <a:t>: Hero Content: Feature a captivating video tour of Piazza Gustoso, highlighting the rustic-contemporary ambiance and chefs in </a:t>
            </a:r>
            <a:r>
              <a:rPr lang="en-US" sz="1800" dirty="0" err="1"/>
              <a:t>action.Promotions</a:t>
            </a:r>
            <a:r>
              <a:rPr lang="en-US" sz="1800" dirty="0"/>
              <a:t>: Introduce limited-time offers or special menu items to create </a:t>
            </a:r>
            <a:r>
              <a:rPr lang="en-US" sz="1800" dirty="0" err="1"/>
              <a:t>excitement.Goal</a:t>
            </a:r>
            <a:r>
              <a:rPr lang="en-US" sz="1800" dirty="0"/>
              <a:t>: Capture Isabella's interest and prompt her to explore the </a:t>
            </a:r>
            <a:r>
              <a:rPr lang="en-US" sz="1800" dirty="0" err="1"/>
              <a:t>menu.Action</a:t>
            </a:r>
            <a:r>
              <a:rPr lang="en-US" sz="1800" dirty="0"/>
              <a:t>: Website Interaction: Ensure a user-friendly website with a visually appealing menu and easy online reservation </a:t>
            </a:r>
            <a:r>
              <a:rPr lang="en-US" sz="1800" dirty="0" err="1"/>
              <a:t>functionality.CTA</a:t>
            </a:r>
            <a:r>
              <a:rPr lang="en-US" sz="1800" dirty="0"/>
              <a:t> (Call-to-Action): Prominently display a "Book Now" button on the website and social media </a:t>
            </a:r>
            <a:r>
              <a:rPr lang="en-US" sz="1800" dirty="0" err="1"/>
              <a:t>platforms.Promotional</a:t>
            </a:r>
            <a:r>
              <a:rPr lang="en-US" sz="1800" dirty="0"/>
              <a:t> Incentive: Offer a small discount or complimentary appetizer for online </a:t>
            </a:r>
            <a:r>
              <a:rPr lang="en-US" sz="1800" dirty="0" err="1"/>
              <a:t>reservations.Goal</a:t>
            </a:r>
            <a:r>
              <a:rPr lang="en-US" sz="1800" dirty="0"/>
              <a:t>: Encourage Isabella to make a reservation and experience Piazza </a:t>
            </a:r>
            <a:r>
              <a:rPr lang="en-US" sz="1800" dirty="0" err="1"/>
              <a:t>Gustoso's</a:t>
            </a:r>
            <a:r>
              <a:rPr lang="en-US" sz="1800" dirty="0"/>
              <a:t> authentic Italian </a:t>
            </a:r>
            <a:r>
              <a:rPr lang="en-US" sz="1800" dirty="0" err="1"/>
              <a:t>cuisine.Purchase</a:t>
            </a:r>
            <a:r>
              <a:rPr lang="en-US" sz="1800" dirty="0"/>
              <a:t>: Dining Experience: Provide attentive service, ensuring a seamless and enjoyable dining </a:t>
            </a:r>
            <a:r>
              <a:rPr lang="en-US" sz="1800" dirty="0" err="1"/>
              <a:t>experience.Upselling</a:t>
            </a:r>
            <a:r>
              <a:rPr lang="en-US" sz="1800" dirty="0"/>
              <a:t>: Train staff to suggest wine pairings or dessert options to enhance Isabella's overall </a:t>
            </a:r>
            <a:r>
              <a:rPr lang="en-US" sz="1800" dirty="0" err="1"/>
              <a:t>satisfaction.Feedback</a:t>
            </a:r>
            <a:r>
              <a:rPr lang="en-US" sz="1800" dirty="0"/>
              <a:t>: Encourage feedback through post-meal surveys or social media </a:t>
            </a:r>
            <a:r>
              <a:rPr lang="en-US" sz="1800" dirty="0" err="1"/>
              <a:t>reviews.Goal</a:t>
            </a:r>
            <a:r>
              <a:rPr lang="en-US" sz="1800" dirty="0"/>
              <a:t>: Ensure Isabella is delighted with the dining experience, increasing the likelihood of her </a:t>
            </a:r>
            <a:r>
              <a:rPr lang="en-US" sz="1800" dirty="0" err="1"/>
              <a:t>return.Loyalty</a:t>
            </a:r>
            <a:r>
              <a:rPr lang="en-US" sz="1800" dirty="0"/>
              <a:t>: Follow-Up Email: Send a personalized thank-you email to Isabella, expressing gratitude for her </a:t>
            </a:r>
            <a:r>
              <a:rPr lang="en-US" sz="1800" dirty="0" err="1"/>
              <a:t>visit.Exclusive</a:t>
            </a:r>
            <a:r>
              <a:rPr lang="en-US" sz="1800" dirty="0"/>
              <a:t> Offers: Include exclusive loyalty offers in follow-up emails, such as discounts on future visits or a loyalty </a:t>
            </a:r>
            <a:r>
              <a:rPr lang="en-US" sz="1800" dirty="0" err="1"/>
              <a:t>program.Social</a:t>
            </a:r>
            <a:r>
              <a:rPr lang="en-US" sz="1800" dirty="0"/>
              <a:t> Media Engagement: Encourage Isabella to follow Piazza Gustoso on social media for updates and exclusive </a:t>
            </a:r>
            <a:r>
              <a:rPr lang="en-US" sz="1800" dirty="0" err="1"/>
              <a:t>promotions.Goal</a:t>
            </a:r>
            <a:r>
              <a:rPr lang="en-US" sz="1800" dirty="0"/>
              <a:t>: Foster a long-term relationship with Isabella, turning her into a loyal and repeat customer. This sales funnel for Piazza Gustoso is designed to guide potential customers, like Isabella, from initial awareness to becoming loyal patrons, emphasizing an immersive and authentic Italian dining experience.</a:t>
            </a:r>
            <a:endParaRPr lang="en-IN" sz="1800" dirty="0"/>
          </a:p>
        </p:txBody>
      </p:sp>
    </p:spTree>
    <p:extLst>
      <p:ext uri="{BB962C8B-B14F-4D97-AF65-F5344CB8AC3E}">
        <p14:creationId xmlns:p14="http://schemas.microsoft.com/office/powerpoint/2010/main" val="3048798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CD5A-AF78-BDA4-F100-61CA9A8490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4187BB5-4313-E9A5-A98F-7CD3F5D9232B}"/>
              </a:ext>
            </a:extLst>
          </p:cNvPr>
          <p:cNvSpPr>
            <a:spLocks noGrp="1"/>
          </p:cNvSpPr>
          <p:nvPr>
            <p:ph idx="1"/>
          </p:nvPr>
        </p:nvSpPr>
        <p:spPr>
          <a:xfrm>
            <a:off x="838200" y="1253331"/>
            <a:ext cx="10515600" cy="4351338"/>
          </a:xfrm>
        </p:spPr>
        <p:txBody>
          <a:bodyPr>
            <a:normAutofit/>
          </a:bodyPr>
          <a:lstStyle/>
          <a:p>
            <a:pPr marL="0" indent="0">
              <a:buNone/>
            </a:pPr>
            <a:r>
              <a:rPr lang="en-US" sz="1800" dirty="0"/>
              <a:t>Top Level User Stories:</a:t>
            </a:r>
          </a:p>
          <a:p>
            <a:pPr marL="0" indent="0">
              <a:buNone/>
            </a:pPr>
            <a:r>
              <a:rPr lang="en-US" sz="1800" dirty="0"/>
              <a:t>Initiative: Discovering Authentic Italian </a:t>
            </a:r>
            <a:r>
              <a:rPr lang="en-US" sz="1800" dirty="0" err="1"/>
              <a:t>DiningEpic</a:t>
            </a:r>
            <a:r>
              <a:rPr lang="en-US" sz="1800" dirty="0"/>
              <a:t> (Awareness): As a potential customer, I want to discover our Italian restaurant when searching for authentic Italian dining options online.</a:t>
            </a:r>
          </a:p>
          <a:p>
            <a:pPr marL="0" indent="0">
              <a:buNone/>
            </a:pPr>
            <a:r>
              <a:rPr lang="en-US" sz="1800" dirty="0"/>
              <a:t>Initiative: Captivating Online </a:t>
            </a:r>
            <a:r>
              <a:rPr lang="en-US" sz="1800" dirty="0" err="1"/>
              <a:t>PresenceEpic</a:t>
            </a:r>
            <a:r>
              <a:rPr lang="en-US" sz="1800" dirty="0"/>
              <a:t> (Interest): As a user exploring our website and social media, I want to be captivated by engaging content that showcases the restaurant's ambiance and unique offerings.</a:t>
            </a:r>
          </a:p>
          <a:p>
            <a:pPr marL="0" indent="0">
              <a:buNone/>
            </a:pPr>
            <a:r>
              <a:rPr lang="en-US" sz="1800" dirty="0"/>
              <a:t>Initiative: Seamless Reservation </a:t>
            </a:r>
            <a:r>
              <a:rPr lang="en-US" sz="1800" dirty="0" err="1"/>
              <a:t>ProcessEpic</a:t>
            </a:r>
            <a:r>
              <a:rPr lang="en-US" sz="1800" dirty="0"/>
              <a:t> (Action): As a potential customer, I want to easily navigate our website and make a reservation online to ensure a hassle-free dining experience.</a:t>
            </a:r>
          </a:p>
          <a:p>
            <a:pPr marL="0" indent="0">
              <a:buNone/>
            </a:pPr>
            <a:r>
              <a:rPr lang="en-US" sz="1800" dirty="0"/>
              <a:t>Initiative: Exceptional Dining </a:t>
            </a:r>
            <a:r>
              <a:rPr lang="en-US" sz="1800" dirty="0" err="1"/>
              <a:t>ExperienceEpic</a:t>
            </a:r>
            <a:r>
              <a:rPr lang="en-US" sz="1800" dirty="0"/>
              <a:t> (Purchase): As a diner at our restaurant, I want to experience attentive service and have the option for staff recommendations to enhance my overall dining experience.</a:t>
            </a:r>
          </a:p>
          <a:p>
            <a:pPr marL="0" indent="0">
              <a:buNone/>
            </a:pPr>
            <a:r>
              <a:rPr lang="en-US" sz="1800" dirty="0"/>
              <a:t>Initiative: Building a Long-Term </a:t>
            </a:r>
            <a:r>
              <a:rPr lang="en-US" sz="1800" dirty="0" err="1"/>
              <a:t>RelationshipEpic</a:t>
            </a:r>
            <a:r>
              <a:rPr lang="en-US" sz="1800" dirty="0"/>
              <a:t> (Loyalty): As a customer, I want to receive a personalized follow-up email after dining, expressing gratitude and offering exclusive loyalty incentives for future visits.</a:t>
            </a:r>
            <a:endParaRPr lang="en-IN" sz="1800" dirty="0"/>
          </a:p>
        </p:txBody>
      </p:sp>
    </p:spTree>
    <p:extLst>
      <p:ext uri="{BB962C8B-B14F-4D97-AF65-F5344CB8AC3E}">
        <p14:creationId xmlns:p14="http://schemas.microsoft.com/office/powerpoint/2010/main" val="4112795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B470-4E46-8E7F-7634-D79B2970F97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526ADD-493A-B9E4-623D-019348189A15}"/>
              </a:ext>
            </a:extLst>
          </p:cNvPr>
          <p:cNvSpPr>
            <a:spLocks noGrp="1"/>
          </p:cNvSpPr>
          <p:nvPr>
            <p:ph idx="1"/>
          </p:nvPr>
        </p:nvSpPr>
        <p:spPr>
          <a:xfrm>
            <a:off x="704088" y="228473"/>
            <a:ext cx="10515600" cy="4351338"/>
          </a:xfrm>
        </p:spPr>
        <p:txBody>
          <a:bodyPr>
            <a:noAutofit/>
          </a:bodyPr>
          <a:lstStyle/>
          <a:p>
            <a:pPr marL="0" indent="0">
              <a:buNone/>
            </a:pPr>
            <a:r>
              <a:rPr lang="en-US" sz="1800" dirty="0"/>
              <a:t>Task Level User Stories</a:t>
            </a:r>
          </a:p>
          <a:p>
            <a:pPr marL="0" indent="0">
              <a:buNone/>
            </a:pPr>
            <a:r>
              <a:rPr lang="en-US" sz="1800" dirty="0"/>
              <a:t> Epic (Awareness): Discovering Authentic Italian </a:t>
            </a:r>
            <a:r>
              <a:rPr lang="en-US" sz="1800" dirty="0" err="1"/>
              <a:t>DiningTask</a:t>
            </a:r>
            <a:r>
              <a:rPr lang="en-US" sz="1800" dirty="0"/>
              <a:t> (User Story): As a potential customer, I want Piazza Gustoso to appear within the top three results when searching for "authentic Italian dining" </a:t>
            </a:r>
            <a:r>
              <a:rPr lang="en-US" sz="1800" dirty="0" err="1"/>
              <a:t>online.Acceptance</a:t>
            </a:r>
            <a:r>
              <a:rPr lang="en-US" sz="1800" dirty="0"/>
              <a:t> Criteria: Implement SEO strategies to optimize the website for relevant keywords. Ensure accurate and up-to-date business information on online directories. Monitor and respond to customer reviews on platforms like Google and Yelp. Epic (Interest): Captivating Online </a:t>
            </a:r>
            <a:r>
              <a:rPr lang="en-US" sz="1800" dirty="0" err="1"/>
              <a:t>PresenceTask</a:t>
            </a:r>
            <a:r>
              <a:rPr lang="en-US" sz="1800" dirty="0"/>
              <a:t> (User Story): As a user exploring Piazza </a:t>
            </a:r>
            <a:r>
              <a:rPr lang="en-US" sz="1800" dirty="0" err="1"/>
              <a:t>Gustoso's</a:t>
            </a:r>
            <a:r>
              <a:rPr lang="en-US" sz="1800" dirty="0"/>
              <a:t> website, I want to be captivated by a video tour showcasing the restaurant's ambiance and authentic Italian offerings. Acceptance Criteria: Produce a high-quality video that highlights the rustic-contemporary decor, chefs in action, and satisfied customers. Embed the video prominently on the homepage of the website. Include engaging captions and visuals that evoke the essence of authentic Italian dining. Task (User Story): As a user on social media, I want to encounter engaging posts and promotions that entice me to explore Piazza Gustoso </a:t>
            </a:r>
            <a:r>
              <a:rPr lang="en-US" sz="1800" dirty="0" err="1"/>
              <a:t>further.Acceptance</a:t>
            </a:r>
            <a:r>
              <a:rPr lang="en-US" sz="1800" dirty="0"/>
              <a:t> Criteria: Regularly post visually appealing images of signature dishes, emphasizing quality and authenticity. Share limited-time promotions or special menu items to create a sense of urgency. Respond promptly to comments and engage with the online community. Epic (Action): Seamless Reservation </a:t>
            </a:r>
            <a:r>
              <a:rPr lang="en-US" sz="1800" dirty="0" err="1"/>
              <a:t>ProcessTask</a:t>
            </a:r>
            <a:r>
              <a:rPr lang="en-US" sz="1800" dirty="0"/>
              <a:t> (User Story): As a potential customer, I want to easily navigate Piazza </a:t>
            </a:r>
            <a:r>
              <a:rPr lang="en-US" sz="1800" dirty="0" err="1"/>
              <a:t>Gustoso's</a:t>
            </a:r>
            <a:r>
              <a:rPr lang="en-US" sz="1800" dirty="0"/>
              <a:t> website and make a reservation </a:t>
            </a:r>
            <a:r>
              <a:rPr lang="en-US" sz="1800" dirty="0" err="1"/>
              <a:t>online.Acceptance</a:t>
            </a:r>
            <a:r>
              <a:rPr lang="en-US" sz="1800" dirty="0"/>
              <a:t> Criteria: Ensure a clear and intuitive website layout with a visible "Book Now" button. Implement a user-friendly reservation system that allows for date, time, and party size selection. Provide confirmation emails with reservation details and any relevant promotions. Epic (Purchase): Exceptional Dining </a:t>
            </a:r>
            <a:r>
              <a:rPr lang="en-US" sz="1800" dirty="0" err="1"/>
              <a:t>ExperienceTask</a:t>
            </a:r>
            <a:r>
              <a:rPr lang="en-US" sz="1800" dirty="0"/>
              <a:t> (User Story): As a diner at Piazza Gustoso, I want to experience attentive service and have the option for staff recommendations.</a:t>
            </a:r>
            <a:endParaRPr lang="en-IN" sz="1800" dirty="0"/>
          </a:p>
        </p:txBody>
      </p:sp>
    </p:spTree>
    <p:extLst>
      <p:ext uri="{BB962C8B-B14F-4D97-AF65-F5344CB8AC3E}">
        <p14:creationId xmlns:p14="http://schemas.microsoft.com/office/powerpoint/2010/main" val="2648019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22302-9651-954A-3CF3-DB2EBB03F35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87E520E-216D-73FD-2D76-9FF31F6A090C}"/>
              </a:ext>
            </a:extLst>
          </p:cNvPr>
          <p:cNvSpPr>
            <a:spLocks noGrp="1"/>
          </p:cNvSpPr>
          <p:nvPr>
            <p:ph idx="1"/>
          </p:nvPr>
        </p:nvSpPr>
        <p:spPr>
          <a:xfrm>
            <a:off x="838200" y="1253331"/>
            <a:ext cx="10515600" cy="4351338"/>
          </a:xfrm>
        </p:spPr>
        <p:txBody>
          <a:bodyPr>
            <a:normAutofit/>
          </a:bodyPr>
          <a:lstStyle/>
          <a:p>
            <a:pPr marL="0" indent="0">
              <a:buNone/>
            </a:pPr>
            <a:r>
              <a:rPr lang="en-US" sz="1800" dirty="0"/>
              <a:t>Acceptance Criteria: Train staff to provide excellent customer service, including attentive table service and prompt responses to inquiries. Encourage staff to suggest wine pairings or dessert options to enhance the overall dining experience. Monitor and address any issues promptly to ensure customer satisfaction. Epic (Loyalty): Building a Long-Term </a:t>
            </a:r>
            <a:r>
              <a:rPr lang="en-US" sz="1800" dirty="0" err="1"/>
              <a:t>RelationshipTask</a:t>
            </a:r>
            <a:r>
              <a:rPr lang="en-US" sz="1800" dirty="0"/>
              <a:t> (User Story): As a customer, I want to receive a personalized thank-you email after dining at Piazza Gustoso, with exclusive loyalty offers. Acceptance Criteria: Send a personalized thank-you email within 24 hours of the dining experience, expressing gratitude and inviting feedback. Include exclusive loyalty offers in the email, such as discounts on future visits or participation in a loyalty program. Encourage customers to follow Piazza Gustoso on social media for ongoing updates and exclusive promotions.</a:t>
            </a:r>
            <a:endParaRPr lang="en-IN" sz="1800" dirty="0"/>
          </a:p>
        </p:txBody>
      </p:sp>
    </p:spTree>
    <p:extLst>
      <p:ext uri="{BB962C8B-B14F-4D97-AF65-F5344CB8AC3E}">
        <p14:creationId xmlns:p14="http://schemas.microsoft.com/office/powerpoint/2010/main" val="3064903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2344</TotalTime>
  <Words>2014</Words>
  <Application>Microsoft Office PowerPoint</Application>
  <PresentationFormat>Widescreen</PresentationFormat>
  <Paragraphs>40</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Aptos</vt:lpstr>
      <vt:lpstr>Aptos Display</vt:lpstr>
      <vt:lpstr>Arial</vt:lpstr>
      <vt:lpstr>Office Theme</vt:lpstr>
      <vt:lpstr>IS601-WEB SYSTEMS DEVELOPMENT</vt:lpstr>
      <vt:lpstr>FINAL BUSINESS ANALYSIS</vt:lpstr>
      <vt:lpstr>PowerPoint Presentation</vt:lpstr>
      <vt:lpstr>DESIGN &amp; TECHNOLOGY RESEARCH</vt:lpstr>
      <vt:lpstr>PowerPoint Presentation</vt:lpstr>
      <vt:lpstr>PowerPoint Presentation</vt:lpstr>
      <vt:lpstr>PowerPoint Presentation</vt:lpstr>
      <vt:lpstr>PowerPoint Presentation</vt:lpstr>
      <vt:lpstr>PowerPoint Presentation</vt:lpstr>
      <vt:lpstr>FIGMA DESIGN A MODEL</vt:lpstr>
      <vt:lpstr>FIGMA DESIGN B MODEL</vt:lpstr>
      <vt:lpstr>FINAL FIGMA DESIGN</vt:lpstr>
      <vt:lpstr>VERCEL DEPLOYMENT</vt:lpstr>
      <vt:lpstr>LANDING PAGE</vt:lpstr>
      <vt:lpstr>PowerPoint Presentation</vt:lpstr>
      <vt:lpstr>PowerPoint Presentation</vt:lpstr>
      <vt:lpstr>PowerPoint Presentation</vt:lpstr>
      <vt:lpstr>PowerPoint Presentation</vt:lpstr>
      <vt:lpstr>PowerPoint Presentation</vt:lpstr>
      <vt:lpstr>COOKIE USAGE POLICY</vt:lpstr>
      <vt:lpstr>PowerPoint Presentation</vt:lpstr>
      <vt:lpstr>PowerPoint Presentation</vt:lpstr>
      <vt:lpstr>MAILCHIMP</vt:lpstr>
      <vt:lpstr>GOOGLE ANALYTICS</vt:lpstr>
      <vt:lpstr>LIGHTHOUSE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IS601-WEB SYSTEMS DEVELOPMENT</dc:title>
  <dc:creator>THUNGA MANIKANTA VARUN</dc:creator>
  <cp:lastModifiedBy>THUNGA MANIKANTA VARUN</cp:lastModifiedBy>
  <cp:revision>11</cp:revision>
  <dcterms:created xsi:type="dcterms:W3CDTF">2023-12-19T16:06:55Z</dcterms:created>
  <dcterms:modified xsi:type="dcterms:W3CDTF">2023-12-21T07:11:50Z</dcterms:modified>
</cp:coreProperties>
</file>